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6" r:id="rId3"/>
    <p:sldId id="335" r:id="rId4"/>
    <p:sldId id="341" r:id="rId5"/>
    <p:sldId id="342" r:id="rId6"/>
    <p:sldId id="343" r:id="rId7"/>
    <p:sldId id="345" r:id="rId8"/>
    <p:sldId id="391" r:id="rId9"/>
    <p:sldId id="337" r:id="rId10"/>
    <p:sldId id="339" r:id="rId11"/>
    <p:sldId id="376" r:id="rId12"/>
    <p:sldId id="378" r:id="rId13"/>
    <p:sldId id="392" r:id="rId14"/>
    <p:sldId id="381" r:id="rId15"/>
    <p:sldId id="380" r:id="rId16"/>
    <p:sldId id="379" r:id="rId17"/>
    <p:sldId id="338" r:id="rId18"/>
    <p:sldId id="390" r:id="rId19"/>
    <p:sldId id="350" r:id="rId20"/>
    <p:sldId id="389" r:id="rId21"/>
    <p:sldId id="259" r:id="rId22"/>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40B8"/>
    <a:srgbClr val="30D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9F2E2-CF69-40A2-84D6-98BA1AF934BE}" type="doc">
      <dgm:prSet loTypeId="urn:microsoft.com/office/officeart/2005/8/layout/chevron1" loCatId="process" qsTypeId="urn:microsoft.com/office/officeart/2005/8/quickstyle/simple1" qsCatId="simple" csTypeId="urn:microsoft.com/office/officeart/2005/8/colors/accent1_2" csCatId="accent1" phldr="1"/>
      <dgm:spPr/>
    </dgm:pt>
    <dgm:pt modelId="{98ED61AD-D8F9-475E-85DE-C0D03F3162F2}">
      <dgm:prSet phldrT="[Text]"/>
      <dgm:spPr/>
      <dgm:t>
        <a:bodyPr/>
        <a:lstStyle/>
        <a:p>
          <a:r>
            <a:rPr lang="en-GB" dirty="0"/>
            <a:t>Awareness</a:t>
          </a:r>
        </a:p>
      </dgm:t>
    </dgm:pt>
    <dgm:pt modelId="{E89936D7-D7C8-4661-92C8-84912ED3FCA4}" type="parTrans" cxnId="{C813CF66-35EB-44CB-B113-7E48423F3251}">
      <dgm:prSet/>
      <dgm:spPr/>
      <dgm:t>
        <a:bodyPr/>
        <a:lstStyle/>
        <a:p>
          <a:endParaRPr lang="en-GB"/>
        </a:p>
      </dgm:t>
    </dgm:pt>
    <dgm:pt modelId="{0E02CBAE-2E60-47FF-ADFD-27053F335758}" type="sibTrans" cxnId="{C813CF66-35EB-44CB-B113-7E48423F3251}">
      <dgm:prSet/>
      <dgm:spPr/>
      <dgm:t>
        <a:bodyPr/>
        <a:lstStyle/>
        <a:p>
          <a:endParaRPr lang="en-GB"/>
        </a:p>
      </dgm:t>
    </dgm:pt>
    <dgm:pt modelId="{5758E888-4905-47F6-AC91-CB070C31893E}">
      <dgm:prSet phldrT="[Text]"/>
      <dgm:spPr>
        <a:solidFill>
          <a:srgbClr val="30D890"/>
        </a:solidFill>
      </dgm:spPr>
      <dgm:t>
        <a:bodyPr/>
        <a:lstStyle/>
        <a:p>
          <a:r>
            <a:rPr lang="en-GB" dirty="0"/>
            <a:t>Consideration</a:t>
          </a:r>
        </a:p>
      </dgm:t>
    </dgm:pt>
    <dgm:pt modelId="{BE656C6D-72EB-4DB8-9F6F-7F771A9D1FC2}" type="parTrans" cxnId="{908F9F19-59AB-4F87-A1F7-4BC88D4D0302}">
      <dgm:prSet/>
      <dgm:spPr/>
      <dgm:t>
        <a:bodyPr/>
        <a:lstStyle/>
        <a:p>
          <a:endParaRPr lang="en-GB"/>
        </a:p>
      </dgm:t>
    </dgm:pt>
    <dgm:pt modelId="{451874CD-931A-4718-9577-CE9D0BC64E1C}" type="sibTrans" cxnId="{908F9F19-59AB-4F87-A1F7-4BC88D4D0302}">
      <dgm:prSet/>
      <dgm:spPr/>
      <dgm:t>
        <a:bodyPr/>
        <a:lstStyle/>
        <a:p>
          <a:endParaRPr lang="en-GB"/>
        </a:p>
      </dgm:t>
    </dgm:pt>
    <dgm:pt modelId="{1A02562D-9B8C-4B60-B704-5CD5EEF3A8C5}">
      <dgm:prSet phldrT="[Text]"/>
      <dgm:spPr>
        <a:solidFill>
          <a:schemeClr val="accent4">
            <a:lumMod val="60000"/>
            <a:lumOff val="40000"/>
          </a:schemeClr>
        </a:solidFill>
      </dgm:spPr>
      <dgm:t>
        <a:bodyPr/>
        <a:lstStyle/>
        <a:p>
          <a:r>
            <a:rPr lang="en-GB" dirty="0"/>
            <a:t>Purchase</a:t>
          </a:r>
        </a:p>
      </dgm:t>
    </dgm:pt>
    <dgm:pt modelId="{215E4A32-5CE5-4EE0-90F3-6830D71C0F05}" type="parTrans" cxnId="{3FD605DD-53C6-43D7-BEDA-115067E24A94}">
      <dgm:prSet/>
      <dgm:spPr/>
      <dgm:t>
        <a:bodyPr/>
        <a:lstStyle/>
        <a:p>
          <a:endParaRPr lang="en-GB"/>
        </a:p>
      </dgm:t>
    </dgm:pt>
    <dgm:pt modelId="{F5C4D5FE-9B44-450A-B7E3-1B002DCE4BA3}" type="sibTrans" cxnId="{3FD605DD-53C6-43D7-BEDA-115067E24A94}">
      <dgm:prSet/>
      <dgm:spPr/>
      <dgm:t>
        <a:bodyPr/>
        <a:lstStyle/>
        <a:p>
          <a:endParaRPr lang="en-GB"/>
        </a:p>
      </dgm:t>
    </dgm:pt>
    <dgm:pt modelId="{B2799E1C-886D-48F0-A77A-CBE7B5610BD9}">
      <dgm:prSet/>
      <dgm:spPr>
        <a:solidFill>
          <a:srgbClr val="C840B8"/>
        </a:solidFill>
      </dgm:spPr>
      <dgm:t>
        <a:bodyPr/>
        <a:lstStyle/>
        <a:p>
          <a:r>
            <a:rPr lang="en-GB" dirty="0"/>
            <a:t>Retention</a:t>
          </a:r>
        </a:p>
      </dgm:t>
    </dgm:pt>
    <dgm:pt modelId="{5CC503D6-7983-4D29-AC04-4E61714F5F22}" type="parTrans" cxnId="{D2157558-992F-4A2C-98EC-E041427ECB2F}">
      <dgm:prSet/>
      <dgm:spPr/>
      <dgm:t>
        <a:bodyPr/>
        <a:lstStyle/>
        <a:p>
          <a:endParaRPr lang="en-GB"/>
        </a:p>
      </dgm:t>
    </dgm:pt>
    <dgm:pt modelId="{DA1B428C-A9D4-4D35-A5FC-FD8F5D2EA71D}" type="sibTrans" cxnId="{D2157558-992F-4A2C-98EC-E041427ECB2F}">
      <dgm:prSet/>
      <dgm:spPr/>
      <dgm:t>
        <a:bodyPr/>
        <a:lstStyle/>
        <a:p>
          <a:endParaRPr lang="en-GB"/>
        </a:p>
      </dgm:t>
    </dgm:pt>
    <dgm:pt modelId="{D4092162-357B-4578-A864-CE6DB424A3FA}">
      <dgm:prSet/>
      <dgm:spPr>
        <a:solidFill>
          <a:schemeClr val="tx1"/>
        </a:solidFill>
      </dgm:spPr>
      <dgm:t>
        <a:bodyPr/>
        <a:lstStyle/>
        <a:p>
          <a:r>
            <a:rPr lang="en-GB" dirty="0"/>
            <a:t>Advocacy</a:t>
          </a:r>
        </a:p>
      </dgm:t>
    </dgm:pt>
    <dgm:pt modelId="{621E69D3-6B3B-428F-8904-E9AAA6AB1EB9}" type="parTrans" cxnId="{3BDD42C2-72D1-4203-99C7-EBA3BEE183BC}">
      <dgm:prSet/>
      <dgm:spPr/>
      <dgm:t>
        <a:bodyPr/>
        <a:lstStyle/>
        <a:p>
          <a:endParaRPr lang="en-GB"/>
        </a:p>
      </dgm:t>
    </dgm:pt>
    <dgm:pt modelId="{C691FCC5-2B31-4EDF-8AE8-E8288320EC44}" type="sibTrans" cxnId="{3BDD42C2-72D1-4203-99C7-EBA3BEE183BC}">
      <dgm:prSet/>
      <dgm:spPr/>
      <dgm:t>
        <a:bodyPr/>
        <a:lstStyle/>
        <a:p>
          <a:endParaRPr lang="en-GB"/>
        </a:p>
      </dgm:t>
    </dgm:pt>
    <dgm:pt modelId="{A990F4D4-C4D5-48DE-9203-41BB3F4EF0D8}" type="pres">
      <dgm:prSet presAssocID="{B729F2E2-CF69-40A2-84D6-98BA1AF934BE}" presName="Name0" presStyleCnt="0">
        <dgm:presLayoutVars>
          <dgm:dir/>
          <dgm:animLvl val="lvl"/>
          <dgm:resizeHandles val="exact"/>
        </dgm:presLayoutVars>
      </dgm:prSet>
      <dgm:spPr/>
    </dgm:pt>
    <dgm:pt modelId="{64FD3FD4-8BB6-4781-B32D-BD2667E0E1B0}" type="pres">
      <dgm:prSet presAssocID="{98ED61AD-D8F9-475E-85DE-C0D03F3162F2}" presName="parTxOnly" presStyleLbl="node1" presStyleIdx="0" presStyleCnt="5">
        <dgm:presLayoutVars>
          <dgm:chMax val="0"/>
          <dgm:chPref val="0"/>
          <dgm:bulletEnabled val="1"/>
        </dgm:presLayoutVars>
      </dgm:prSet>
      <dgm:spPr/>
    </dgm:pt>
    <dgm:pt modelId="{4984D1BB-A274-4680-9425-E64FCA43FAA6}" type="pres">
      <dgm:prSet presAssocID="{0E02CBAE-2E60-47FF-ADFD-27053F335758}" presName="parTxOnlySpace" presStyleCnt="0"/>
      <dgm:spPr/>
    </dgm:pt>
    <dgm:pt modelId="{01235E95-4000-4356-B086-E6367DDE2028}" type="pres">
      <dgm:prSet presAssocID="{5758E888-4905-47F6-AC91-CB070C31893E}" presName="parTxOnly" presStyleLbl="node1" presStyleIdx="1" presStyleCnt="5">
        <dgm:presLayoutVars>
          <dgm:chMax val="0"/>
          <dgm:chPref val="0"/>
          <dgm:bulletEnabled val="1"/>
        </dgm:presLayoutVars>
      </dgm:prSet>
      <dgm:spPr/>
    </dgm:pt>
    <dgm:pt modelId="{FCC72A74-CEC7-4791-BF2C-446709B1026E}" type="pres">
      <dgm:prSet presAssocID="{451874CD-931A-4718-9577-CE9D0BC64E1C}" presName="parTxOnlySpace" presStyleCnt="0"/>
      <dgm:spPr/>
    </dgm:pt>
    <dgm:pt modelId="{5761C28C-C1E2-4C4A-BBA5-5ADA2F87806B}" type="pres">
      <dgm:prSet presAssocID="{1A02562D-9B8C-4B60-B704-5CD5EEF3A8C5}" presName="parTxOnly" presStyleLbl="node1" presStyleIdx="2" presStyleCnt="5">
        <dgm:presLayoutVars>
          <dgm:chMax val="0"/>
          <dgm:chPref val="0"/>
          <dgm:bulletEnabled val="1"/>
        </dgm:presLayoutVars>
      </dgm:prSet>
      <dgm:spPr/>
    </dgm:pt>
    <dgm:pt modelId="{1D0A8206-498F-4A58-8295-C6E7B548B59E}" type="pres">
      <dgm:prSet presAssocID="{F5C4D5FE-9B44-450A-B7E3-1B002DCE4BA3}" presName="parTxOnlySpace" presStyleCnt="0"/>
      <dgm:spPr/>
    </dgm:pt>
    <dgm:pt modelId="{8AB11BB4-2F48-4FEC-8AC6-3C061E047845}" type="pres">
      <dgm:prSet presAssocID="{B2799E1C-886D-48F0-A77A-CBE7B5610BD9}" presName="parTxOnly" presStyleLbl="node1" presStyleIdx="3" presStyleCnt="5">
        <dgm:presLayoutVars>
          <dgm:chMax val="0"/>
          <dgm:chPref val="0"/>
          <dgm:bulletEnabled val="1"/>
        </dgm:presLayoutVars>
      </dgm:prSet>
      <dgm:spPr/>
    </dgm:pt>
    <dgm:pt modelId="{F7A4B37B-0C76-4536-89F2-303017AF76C5}" type="pres">
      <dgm:prSet presAssocID="{DA1B428C-A9D4-4D35-A5FC-FD8F5D2EA71D}" presName="parTxOnlySpace" presStyleCnt="0"/>
      <dgm:spPr/>
    </dgm:pt>
    <dgm:pt modelId="{244EFE47-01DD-43C5-8D27-C0302FEA41F6}" type="pres">
      <dgm:prSet presAssocID="{D4092162-357B-4578-A864-CE6DB424A3FA}" presName="parTxOnly" presStyleLbl="node1" presStyleIdx="4" presStyleCnt="5">
        <dgm:presLayoutVars>
          <dgm:chMax val="0"/>
          <dgm:chPref val="0"/>
          <dgm:bulletEnabled val="1"/>
        </dgm:presLayoutVars>
      </dgm:prSet>
      <dgm:spPr/>
    </dgm:pt>
  </dgm:ptLst>
  <dgm:cxnLst>
    <dgm:cxn modelId="{908F9F19-59AB-4F87-A1F7-4BC88D4D0302}" srcId="{B729F2E2-CF69-40A2-84D6-98BA1AF934BE}" destId="{5758E888-4905-47F6-AC91-CB070C31893E}" srcOrd="1" destOrd="0" parTransId="{BE656C6D-72EB-4DB8-9F6F-7F771A9D1FC2}" sibTransId="{451874CD-931A-4718-9577-CE9D0BC64E1C}"/>
    <dgm:cxn modelId="{BB2D021A-02DF-4DEB-8FB3-B56A338023CB}" type="presOf" srcId="{D4092162-357B-4578-A864-CE6DB424A3FA}" destId="{244EFE47-01DD-43C5-8D27-C0302FEA41F6}" srcOrd="0" destOrd="0" presId="urn:microsoft.com/office/officeart/2005/8/layout/chevron1"/>
    <dgm:cxn modelId="{C813CF66-35EB-44CB-B113-7E48423F3251}" srcId="{B729F2E2-CF69-40A2-84D6-98BA1AF934BE}" destId="{98ED61AD-D8F9-475E-85DE-C0D03F3162F2}" srcOrd="0" destOrd="0" parTransId="{E89936D7-D7C8-4661-92C8-84912ED3FCA4}" sibTransId="{0E02CBAE-2E60-47FF-ADFD-27053F335758}"/>
    <dgm:cxn modelId="{D2157558-992F-4A2C-98EC-E041427ECB2F}" srcId="{B729F2E2-CF69-40A2-84D6-98BA1AF934BE}" destId="{B2799E1C-886D-48F0-A77A-CBE7B5610BD9}" srcOrd="3" destOrd="0" parTransId="{5CC503D6-7983-4D29-AC04-4E61714F5F22}" sibTransId="{DA1B428C-A9D4-4D35-A5FC-FD8F5D2EA71D}"/>
    <dgm:cxn modelId="{534E0196-9A43-4CB9-AADD-442507D71047}" type="presOf" srcId="{B2799E1C-886D-48F0-A77A-CBE7B5610BD9}" destId="{8AB11BB4-2F48-4FEC-8AC6-3C061E047845}" srcOrd="0" destOrd="0" presId="urn:microsoft.com/office/officeart/2005/8/layout/chevron1"/>
    <dgm:cxn modelId="{3BDD42C2-72D1-4203-99C7-EBA3BEE183BC}" srcId="{B729F2E2-CF69-40A2-84D6-98BA1AF934BE}" destId="{D4092162-357B-4578-A864-CE6DB424A3FA}" srcOrd="4" destOrd="0" parTransId="{621E69D3-6B3B-428F-8904-E9AAA6AB1EB9}" sibTransId="{C691FCC5-2B31-4EDF-8AE8-E8288320EC44}"/>
    <dgm:cxn modelId="{D80FEBD3-34C6-417E-AF7E-53DC84EB86E8}" type="presOf" srcId="{B729F2E2-CF69-40A2-84D6-98BA1AF934BE}" destId="{A990F4D4-C4D5-48DE-9203-41BB3F4EF0D8}" srcOrd="0" destOrd="0" presId="urn:microsoft.com/office/officeart/2005/8/layout/chevron1"/>
    <dgm:cxn modelId="{D10FF7DB-B25B-4F00-AC0C-B7017D35F6BB}" type="presOf" srcId="{5758E888-4905-47F6-AC91-CB070C31893E}" destId="{01235E95-4000-4356-B086-E6367DDE2028}" srcOrd="0" destOrd="0" presId="urn:microsoft.com/office/officeart/2005/8/layout/chevron1"/>
    <dgm:cxn modelId="{3FD605DD-53C6-43D7-BEDA-115067E24A94}" srcId="{B729F2E2-CF69-40A2-84D6-98BA1AF934BE}" destId="{1A02562D-9B8C-4B60-B704-5CD5EEF3A8C5}" srcOrd="2" destOrd="0" parTransId="{215E4A32-5CE5-4EE0-90F3-6830D71C0F05}" sibTransId="{F5C4D5FE-9B44-450A-B7E3-1B002DCE4BA3}"/>
    <dgm:cxn modelId="{D2075CF0-3DC3-413E-BC54-ED8561F36405}" type="presOf" srcId="{1A02562D-9B8C-4B60-B704-5CD5EEF3A8C5}" destId="{5761C28C-C1E2-4C4A-BBA5-5ADA2F87806B}" srcOrd="0" destOrd="0" presId="urn:microsoft.com/office/officeart/2005/8/layout/chevron1"/>
    <dgm:cxn modelId="{8C3EFBFB-A143-45B6-BC7A-FD2C6FBDEC68}" type="presOf" srcId="{98ED61AD-D8F9-475E-85DE-C0D03F3162F2}" destId="{64FD3FD4-8BB6-4781-B32D-BD2667E0E1B0}" srcOrd="0" destOrd="0" presId="urn:microsoft.com/office/officeart/2005/8/layout/chevron1"/>
    <dgm:cxn modelId="{DA97229A-3FFE-4094-880F-265AD4F9AF22}" type="presParOf" srcId="{A990F4D4-C4D5-48DE-9203-41BB3F4EF0D8}" destId="{64FD3FD4-8BB6-4781-B32D-BD2667E0E1B0}" srcOrd="0" destOrd="0" presId="urn:microsoft.com/office/officeart/2005/8/layout/chevron1"/>
    <dgm:cxn modelId="{7AAB9BF1-FD13-4F08-A6DD-D67CA6ADA8DE}" type="presParOf" srcId="{A990F4D4-C4D5-48DE-9203-41BB3F4EF0D8}" destId="{4984D1BB-A274-4680-9425-E64FCA43FAA6}" srcOrd="1" destOrd="0" presId="urn:microsoft.com/office/officeart/2005/8/layout/chevron1"/>
    <dgm:cxn modelId="{83DD7689-7DFF-4C20-B928-EB4EF8CD8B37}" type="presParOf" srcId="{A990F4D4-C4D5-48DE-9203-41BB3F4EF0D8}" destId="{01235E95-4000-4356-B086-E6367DDE2028}" srcOrd="2" destOrd="0" presId="urn:microsoft.com/office/officeart/2005/8/layout/chevron1"/>
    <dgm:cxn modelId="{198DE1DA-CBB0-4FA3-803A-1DFEF5EF5615}" type="presParOf" srcId="{A990F4D4-C4D5-48DE-9203-41BB3F4EF0D8}" destId="{FCC72A74-CEC7-4791-BF2C-446709B1026E}" srcOrd="3" destOrd="0" presId="urn:microsoft.com/office/officeart/2005/8/layout/chevron1"/>
    <dgm:cxn modelId="{15F86298-38DA-45C1-982C-6DD524FC5286}" type="presParOf" srcId="{A990F4D4-C4D5-48DE-9203-41BB3F4EF0D8}" destId="{5761C28C-C1E2-4C4A-BBA5-5ADA2F87806B}" srcOrd="4" destOrd="0" presId="urn:microsoft.com/office/officeart/2005/8/layout/chevron1"/>
    <dgm:cxn modelId="{B296B087-DBC8-43A3-BAC5-C9505514DB11}" type="presParOf" srcId="{A990F4D4-C4D5-48DE-9203-41BB3F4EF0D8}" destId="{1D0A8206-498F-4A58-8295-C6E7B548B59E}" srcOrd="5" destOrd="0" presId="urn:microsoft.com/office/officeart/2005/8/layout/chevron1"/>
    <dgm:cxn modelId="{1614F508-06FE-49F9-B721-1008FFA4E944}" type="presParOf" srcId="{A990F4D4-C4D5-48DE-9203-41BB3F4EF0D8}" destId="{8AB11BB4-2F48-4FEC-8AC6-3C061E047845}" srcOrd="6" destOrd="0" presId="urn:microsoft.com/office/officeart/2005/8/layout/chevron1"/>
    <dgm:cxn modelId="{CB4E95F6-765D-4294-9CDD-AC9559CE3FCF}" type="presParOf" srcId="{A990F4D4-C4D5-48DE-9203-41BB3F4EF0D8}" destId="{F7A4B37B-0C76-4536-89F2-303017AF76C5}" srcOrd="7" destOrd="0" presId="urn:microsoft.com/office/officeart/2005/8/layout/chevron1"/>
    <dgm:cxn modelId="{C4155749-C74D-4EC6-BF75-1C8CFEDCE06A}" type="presParOf" srcId="{A990F4D4-C4D5-48DE-9203-41BB3F4EF0D8}" destId="{244EFE47-01DD-43C5-8D27-C0302FEA41F6}"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D3FD4-8BB6-4781-B32D-BD2667E0E1B0}">
      <dsp:nvSpPr>
        <dsp:cNvPr id="0" name=""/>
        <dsp:cNvSpPr/>
      </dsp:nvSpPr>
      <dsp:spPr>
        <a:xfrm>
          <a:off x="2645" y="2238421"/>
          <a:ext cx="2354561" cy="9418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Awareness</a:t>
          </a:r>
        </a:p>
      </dsp:txBody>
      <dsp:txXfrm>
        <a:off x="473557" y="2238421"/>
        <a:ext cx="1412737" cy="941824"/>
      </dsp:txXfrm>
    </dsp:sp>
    <dsp:sp modelId="{01235E95-4000-4356-B086-E6367DDE2028}">
      <dsp:nvSpPr>
        <dsp:cNvPr id="0" name=""/>
        <dsp:cNvSpPr/>
      </dsp:nvSpPr>
      <dsp:spPr>
        <a:xfrm>
          <a:off x="2121751" y="2238421"/>
          <a:ext cx="2354561" cy="941824"/>
        </a:xfrm>
        <a:prstGeom prst="chevron">
          <a:avLst/>
        </a:prstGeom>
        <a:solidFill>
          <a:srgbClr val="30D8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Consideration</a:t>
          </a:r>
        </a:p>
      </dsp:txBody>
      <dsp:txXfrm>
        <a:off x="2592663" y="2238421"/>
        <a:ext cx="1412737" cy="941824"/>
      </dsp:txXfrm>
    </dsp:sp>
    <dsp:sp modelId="{5761C28C-C1E2-4C4A-BBA5-5ADA2F87806B}">
      <dsp:nvSpPr>
        <dsp:cNvPr id="0" name=""/>
        <dsp:cNvSpPr/>
      </dsp:nvSpPr>
      <dsp:spPr>
        <a:xfrm>
          <a:off x="4240857" y="2238421"/>
          <a:ext cx="2354561" cy="941824"/>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Purchase</a:t>
          </a:r>
        </a:p>
      </dsp:txBody>
      <dsp:txXfrm>
        <a:off x="4711769" y="2238421"/>
        <a:ext cx="1412737" cy="941824"/>
      </dsp:txXfrm>
    </dsp:sp>
    <dsp:sp modelId="{8AB11BB4-2F48-4FEC-8AC6-3C061E047845}">
      <dsp:nvSpPr>
        <dsp:cNvPr id="0" name=""/>
        <dsp:cNvSpPr/>
      </dsp:nvSpPr>
      <dsp:spPr>
        <a:xfrm>
          <a:off x="6359962" y="2238421"/>
          <a:ext cx="2354561" cy="941824"/>
        </a:xfrm>
        <a:prstGeom prst="chevron">
          <a:avLst/>
        </a:prstGeom>
        <a:solidFill>
          <a:srgbClr val="C840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Retention</a:t>
          </a:r>
        </a:p>
      </dsp:txBody>
      <dsp:txXfrm>
        <a:off x="6830874" y="2238421"/>
        <a:ext cx="1412737" cy="941824"/>
      </dsp:txXfrm>
    </dsp:sp>
    <dsp:sp modelId="{244EFE47-01DD-43C5-8D27-C0302FEA41F6}">
      <dsp:nvSpPr>
        <dsp:cNvPr id="0" name=""/>
        <dsp:cNvSpPr/>
      </dsp:nvSpPr>
      <dsp:spPr>
        <a:xfrm>
          <a:off x="8479068" y="2238421"/>
          <a:ext cx="2354561" cy="941824"/>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GB" sz="1800" kern="1200" dirty="0"/>
            <a:t>Advocacy</a:t>
          </a:r>
        </a:p>
      </dsp:txBody>
      <dsp:txXfrm>
        <a:off x="8949980" y="2238421"/>
        <a:ext cx="1412737" cy="9418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4348" tIns="47174" rIns="94348" bIns="47174" rtlCol="0"/>
          <a:lstStyle>
            <a:lvl1pPr algn="l">
              <a:defRPr sz="12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4348" tIns="47174" rIns="94348" bIns="47174" rtlCol="0"/>
          <a:lstStyle>
            <a:lvl1pPr algn="r">
              <a:defRPr sz="1200"/>
            </a:lvl1pPr>
          </a:lstStyle>
          <a:p>
            <a:fld id="{AEA4528A-F4D5-4077-90EF-0B97FFAED562}" type="datetimeFigureOut">
              <a:rPr lang="en-GB" smtClean="0"/>
              <a:t>25/05/2021</a:t>
            </a:fld>
            <a:endParaRPr lang="en-GB"/>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348" tIns="47174" rIns="94348" bIns="47174" rtlCol="0" anchor="ctr"/>
          <a:lstStyle/>
          <a:p>
            <a:endParaRPr lang="en-GB"/>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4348" tIns="47174" rIns="94348" bIns="471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4348" tIns="47174" rIns="94348" bIns="47174" rtlCol="0" anchor="b"/>
          <a:lstStyle>
            <a:lvl1pPr algn="l">
              <a:defRPr sz="12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4348" tIns="47174" rIns="94348" bIns="47174" rtlCol="0" anchor="b"/>
          <a:lstStyle>
            <a:lvl1pPr algn="r">
              <a:defRPr sz="1200"/>
            </a:lvl1pPr>
          </a:lstStyle>
          <a:p>
            <a:fld id="{9FB7B7DC-6E90-4617-AEA9-34B54E74CA5A}" type="slidenum">
              <a:rPr lang="en-GB" smtClean="0"/>
              <a:t>‹#›</a:t>
            </a:fld>
            <a:endParaRPr lang="en-GB"/>
          </a:p>
        </p:txBody>
      </p:sp>
    </p:spTree>
    <p:extLst>
      <p:ext uri="{BB962C8B-B14F-4D97-AF65-F5344CB8AC3E}">
        <p14:creationId xmlns:p14="http://schemas.microsoft.com/office/powerpoint/2010/main" val="474889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EC84C1-857B-4228-86AD-6C1665D72F31}" type="slidenum">
              <a:rPr lang="en-GB" smtClean="0"/>
              <a:t>1</a:t>
            </a:fld>
            <a:endParaRPr lang="en-GB"/>
          </a:p>
        </p:txBody>
      </p:sp>
    </p:spTree>
    <p:extLst>
      <p:ext uri="{BB962C8B-B14F-4D97-AF65-F5344CB8AC3E}">
        <p14:creationId xmlns:p14="http://schemas.microsoft.com/office/powerpoint/2010/main" val="37694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717D8-DDB3-4125-A839-E2D4727742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CC45D7-9032-4F18-A9B3-B9EBCADC08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523156-8248-4710-880D-67378ACC65D1}"/>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84650743-3549-4354-8FC6-5EF8C9A9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A4B5-66FB-4275-8F55-BA5CBB2627EC}"/>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143076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F496-F45F-400B-8E2B-502D3E36E1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E8E41A-79E1-4553-9C31-CC27457D27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B437DB-EAB7-467E-AA88-14AF3E55488D}"/>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BAA78C11-F089-4AF1-9B9B-8CD836FB03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F374C-D304-4D2B-AEF9-8CC3EF6F0078}"/>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398499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885D5-7963-477F-B97D-0BB7C3011C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C32506-5D5F-4147-8BC8-33283C852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E9C58-2406-4E5D-8E03-B8D95E9D99B2}"/>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D0670440-39D0-4EBA-AB74-AE0706A0F9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F30185-587F-4A4E-AB22-4916A9925FE4}"/>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282963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031D-51DF-4E4C-83F8-01F84CDFB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D72DD-0A38-4A5F-B76C-27013312E8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613A5B-822F-4F88-A6E5-41F58B3398F4}"/>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36CB6865-DA3D-4D4B-8786-F9221532D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FFEBB-856A-4C24-97CE-E9542014DAC0}"/>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53871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22F6-F660-4D9E-9050-1D7E795B8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983451-6BD8-41BF-8CDE-0892D42E83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AA3142-CBE5-4BA2-9AF0-D29FB3AE441F}"/>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F8D4CA86-688E-47BB-B8C4-68F844D6B7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AB012-698E-4D5D-A551-40E60E29D919}"/>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36108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802B-A174-478A-889C-6C8E1B57A2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73515F-E141-46CD-97B2-C02E97AED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404B62-B746-47E8-B557-837DB0784A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838B76D-2740-4B42-911A-22D951A9A54D}"/>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6" name="Footer Placeholder 5">
            <a:extLst>
              <a:ext uri="{FF2B5EF4-FFF2-40B4-BE49-F238E27FC236}">
                <a16:creationId xmlns:a16="http://schemas.microsoft.com/office/drawing/2014/main" id="{BCF10B12-A3FE-452A-90A0-811BA4882E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6AFC28-ED47-4AFD-AAAD-3D6AD791A247}"/>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336106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1D72-FB4C-45FD-B6DE-3C72451706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48AF7-1E95-42A8-BD3A-C47DEBF5A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B25EB-C751-4970-937C-7CA12FE526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0059B4-684F-4052-A2F4-1CDD40ADB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06F4AF-63DE-4BDB-992E-A91CBF54F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B15187E-33EA-4710-AAD0-03FEF434EAC3}"/>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8" name="Footer Placeholder 7">
            <a:extLst>
              <a:ext uri="{FF2B5EF4-FFF2-40B4-BE49-F238E27FC236}">
                <a16:creationId xmlns:a16="http://schemas.microsoft.com/office/drawing/2014/main" id="{8B6F11AB-8B83-4E0D-B3E3-9E6F2B01C4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5112F8-3655-4A0C-9DDB-4C10C874EF76}"/>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179455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B2D-24F8-4F6B-AB4F-714619AF54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4D0AF8-C130-46F3-8C03-51FFD09F2700}"/>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4" name="Footer Placeholder 3">
            <a:extLst>
              <a:ext uri="{FF2B5EF4-FFF2-40B4-BE49-F238E27FC236}">
                <a16:creationId xmlns:a16="http://schemas.microsoft.com/office/drawing/2014/main" id="{6BF6E55A-8625-4514-94E4-D29CD80AE8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94DA60-3A96-49D7-B125-00D80D90462F}"/>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163128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5CCE77-E731-473F-8AC4-BE0C3D1A5480}"/>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3" name="Footer Placeholder 2">
            <a:extLst>
              <a:ext uri="{FF2B5EF4-FFF2-40B4-BE49-F238E27FC236}">
                <a16:creationId xmlns:a16="http://schemas.microsoft.com/office/drawing/2014/main" id="{79282800-DBF2-40DD-BBED-F6E1A3AFFC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7C037F-8577-48AC-BDD0-74DEF496E997}"/>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197993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9633-3300-4F16-84BB-FD2227EEF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AF505A-72B5-4E42-BB5A-1BC1E0CA6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BDE951-9D1A-4296-AC4B-868F4E3F4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5602F6-E979-4C08-BCFD-429118D090BD}"/>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6" name="Footer Placeholder 5">
            <a:extLst>
              <a:ext uri="{FF2B5EF4-FFF2-40B4-BE49-F238E27FC236}">
                <a16:creationId xmlns:a16="http://schemas.microsoft.com/office/drawing/2014/main" id="{52445EC7-D44E-424C-A9B6-CF5716F2E1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D053E5-600F-4AE7-8769-659369689321}"/>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203785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35C5-3AC9-4F58-A3E1-F9EEBB3B4B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5E43F3-4378-47F2-A101-168F063F2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B14ABB-B0B3-4F5B-A167-6D080BE20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F7C74-580F-42CB-820E-EB61313F288B}"/>
              </a:ext>
            </a:extLst>
          </p:cNvPr>
          <p:cNvSpPr>
            <a:spLocks noGrp="1"/>
          </p:cNvSpPr>
          <p:nvPr>
            <p:ph type="dt" sz="half" idx="10"/>
          </p:nvPr>
        </p:nvSpPr>
        <p:spPr/>
        <p:txBody>
          <a:bodyPr/>
          <a:lstStyle/>
          <a:p>
            <a:fld id="{76A4C70C-20A3-4662-B2E3-F5CF75F2284C}" type="datetimeFigureOut">
              <a:rPr lang="en-GB" smtClean="0"/>
              <a:t>25/05/2021</a:t>
            </a:fld>
            <a:endParaRPr lang="en-GB"/>
          </a:p>
        </p:txBody>
      </p:sp>
      <p:sp>
        <p:nvSpPr>
          <p:cNvPr id="6" name="Footer Placeholder 5">
            <a:extLst>
              <a:ext uri="{FF2B5EF4-FFF2-40B4-BE49-F238E27FC236}">
                <a16:creationId xmlns:a16="http://schemas.microsoft.com/office/drawing/2014/main" id="{EE2FB978-A043-42BB-BC4B-21139D4F5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7DCA19-3151-4739-B060-5DB6BAE38876}"/>
              </a:ext>
            </a:extLst>
          </p:cNvPr>
          <p:cNvSpPr>
            <a:spLocks noGrp="1"/>
          </p:cNvSpPr>
          <p:nvPr>
            <p:ph type="sldNum" sz="quarter" idx="12"/>
          </p:nvPr>
        </p:nvSpPr>
        <p:spPr/>
        <p:txBody>
          <a:bodyPr/>
          <a:lstStyle/>
          <a:p>
            <a:fld id="{8F7FD865-6CD3-4D6B-9E4F-088D9C5BA8D2}" type="slidenum">
              <a:rPr lang="en-GB" smtClean="0"/>
              <a:t>‹#›</a:t>
            </a:fld>
            <a:endParaRPr lang="en-GB"/>
          </a:p>
        </p:txBody>
      </p:sp>
    </p:spTree>
    <p:extLst>
      <p:ext uri="{BB962C8B-B14F-4D97-AF65-F5344CB8AC3E}">
        <p14:creationId xmlns:p14="http://schemas.microsoft.com/office/powerpoint/2010/main" val="109159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46145-D29E-4172-9793-6BD360E46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8D1AD-1DCF-4D86-87EE-CA1045CD7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6342C0-9712-43C7-993C-CAE19E55C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4C70C-20A3-4662-B2E3-F5CF75F2284C}" type="datetimeFigureOut">
              <a:rPr lang="en-GB" smtClean="0"/>
              <a:t>25/05/2021</a:t>
            </a:fld>
            <a:endParaRPr lang="en-GB"/>
          </a:p>
        </p:txBody>
      </p:sp>
      <p:sp>
        <p:nvSpPr>
          <p:cNvPr id="5" name="Footer Placeholder 4">
            <a:extLst>
              <a:ext uri="{FF2B5EF4-FFF2-40B4-BE49-F238E27FC236}">
                <a16:creationId xmlns:a16="http://schemas.microsoft.com/office/drawing/2014/main" id="{BF1007AC-8676-4422-AFC2-9623579E9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1E72DD-F707-4854-9BD8-CC72986D1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FD865-6CD3-4D6B-9E4F-088D9C5BA8D2}" type="slidenum">
              <a:rPr lang="en-GB" smtClean="0"/>
              <a:t>‹#›</a:t>
            </a:fld>
            <a:endParaRPr lang="en-GB"/>
          </a:p>
        </p:txBody>
      </p:sp>
    </p:spTree>
    <p:extLst>
      <p:ext uri="{BB962C8B-B14F-4D97-AF65-F5344CB8AC3E}">
        <p14:creationId xmlns:p14="http://schemas.microsoft.com/office/powerpoint/2010/main" val="29684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ubscribepage.com/i5y0w5" TargetMode="External"/><Relationship Id="rId2" Type="http://schemas.openxmlformats.org/officeDocument/2006/relationships/hyperlink" Target="http://www.subscribepage.com/i5y0w5"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385-5A8A-435A-95F4-B49B19ACEB7D}"/>
              </a:ext>
            </a:extLst>
          </p:cNvPr>
          <p:cNvSpPr>
            <a:spLocks noGrp="1"/>
          </p:cNvSpPr>
          <p:nvPr>
            <p:ph type="ctrTitle"/>
          </p:nvPr>
        </p:nvSpPr>
        <p:spPr>
          <a:xfrm>
            <a:off x="1765614" y="1215238"/>
            <a:ext cx="9371573" cy="2616199"/>
          </a:xfrm>
        </p:spPr>
        <p:txBody>
          <a:bodyPr/>
          <a:lstStyle/>
          <a:p>
            <a:pPr algn="r"/>
            <a:r>
              <a:rPr lang="en-GB" dirty="0"/>
              <a:t>Becky Stevenson</a:t>
            </a:r>
          </a:p>
        </p:txBody>
      </p:sp>
      <p:sp>
        <p:nvSpPr>
          <p:cNvPr id="3" name="Subtitle 2">
            <a:extLst>
              <a:ext uri="{FF2B5EF4-FFF2-40B4-BE49-F238E27FC236}">
                <a16:creationId xmlns:a16="http://schemas.microsoft.com/office/drawing/2014/main" id="{FB10F9A8-6685-409C-BC21-EF27C86F054F}"/>
              </a:ext>
            </a:extLst>
          </p:cNvPr>
          <p:cNvSpPr>
            <a:spLocks noGrp="1"/>
          </p:cNvSpPr>
          <p:nvPr>
            <p:ph type="subTitle" idx="1"/>
          </p:nvPr>
        </p:nvSpPr>
        <p:spPr>
          <a:xfrm>
            <a:off x="5359464" y="3641471"/>
            <a:ext cx="6987645" cy="1388534"/>
          </a:xfrm>
        </p:spPr>
        <p:txBody>
          <a:bodyPr>
            <a:normAutofit/>
          </a:bodyPr>
          <a:lstStyle/>
          <a:p>
            <a:r>
              <a:rPr lang="en-GB" sz="3200" dirty="0"/>
              <a:t>Business Improvement Consultant </a:t>
            </a:r>
          </a:p>
        </p:txBody>
      </p:sp>
      <p:pic>
        <p:nvPicPr>
          <p:cNvPr id="5" name="Picture 4">
            <a:extLst>
              <a:ext uri="{FF2B5EF4-FFF2-40B4-BE49-F238E27FC236}">
                <a16:creationId xmlns:a16="http://schemas.microsoft.com/office/drawing/2014/main" id="{1C375762-28DA-4B9B-BE46-72CA59C0B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45198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ild A House, House For Sale">
            <a:extLst>
              <a:ext uri="{FF2B5EF4-FFF2-40B4-BE49-F238E27FC236}">
                <a16:creationId xmlns:a16="http://schemas.microsoft.com/office/drawing/2014/main" id="{EC88E653-B8C7-4E4A-81E5-03A07C06A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79"/>
            <a:ext cx="12192000" cy="689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06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98D84-4FF6-469C-B19C-A11B556DFB44}"/>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a:solidFill>
                  <a:srgbClr val="FFFFFF"/>
                </a:solidFill>
                <a:latin typeface="+mj-lt"/>
                <a:ea typeface="+mj-ea"/>
                <a:cs typeface="+mj-cs"/>
              </a:rPr>
              <a:t>Finding an estate agent to sell our flat…</a:t>
            </a:r>
          </a:p>
        </p:txBody>
      </p:sp>
      <p:sp>
        <p:nvSpPr>
          <p:cNvPr id="3" name="Content Placeholder 2">
            <a:extLst>
              <a:ext uri="{FF2B5EF4-FFF2-40B4-BE49-F238E27FC236}">
                <a16:creationId xmlns:a16="http://schemas.microsoft.com/office/drawing/2014/main" id="{346C4DBD-45D8-4018-ADA0-D77A9EC69112}"/>
              </a:ext>
            </a:extLst>
          </p:cNvPr>
          <p:cNvSpPr>
            <a:spLocks noGrp="1"/>
          </p:cNvSpPr>
          <p:nvPr>
            <p:ph idx="1"/>
          </p:nvPr>
        </p:nvSpPr>
        <p:spPr>
          <a:xfrm>
            <a:off x="4380855" y="2038349"/>
            <a:ext cx="3427283" cy="3737983"/>
          </a:xfrm>
        </p:spPr>
        <p:txBody>
          <a:bodyPr vert="horz" lIns="91440" tIns="45720" rIns="91440" bIns="45720" rtlCol="0">
            <a:normAutofit/>
          </a:bodyPr>
          <a:lstStyle/>
          <a:p>
            <a:r>
              <a:rPr lang="en-US" sz="2000" dirty="0"/>
              <a:t>Boards in my area</a:t>
            </a:r>
          </a:p>
          <a:p>
            <a:r>
              <a:rPr lang="en-US" sz="2000" dirty="0"/>
              <a:t>Website</a:t>
            </a:r>
          </a:p>
          <a:p>
            <a:r>
              <a:rPr lang="en-US" sz="2000" dirty="0"/>
              <a:t>My social media</a:t>
            </a:r>
          </a:p>
          <a:p>
            <a:r>
              <a:rPr lang="en-US" sz="2000" dirty="0"/>
              <a:t>Their social media</a:t>
            </a:r>
          </a:p>
          <a:p>
            <a:r>
              <a:rPr lang="en-US" sz="2000" dirty="0"/>
              <a:t>Official Reviews</a:t>
            </a:r>
          </a:p>
          <a:p>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B453E799-5D20-4DDD-8D4C-7FF231D08A09}"/>
              </a:ext>
            </a:extLst>
          </p:cNvPr>
          <p:cNvSpPr txBox="1">
            <a:spLocks/>
          </p:cNvSpPr>
          <p:nvPr/>
        </p:nvSpPr>
        <p:spPr>
          <a:xfrm>
            <a:off x="8451604" y="2038349"/>
            <a:ext cx="3197701" cy="3737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Face to Face Meeting &amp; Valuation  </a:t>
            </a:r>
          </a:p>
          <a:p>
            <a:r>
              <a:rPr lang="en-US" sz="2000" dirty="0"/>
              <a:t>Quality of follow up</a:t>
            </a:r>
          </a:p>
          <a:p>
            <a:r>
              <a:rPr lang="en-US" sz="2000" dirty="0"/>
              <a:t>In the buyers shoes</a:t>
            </a:r>
          </a:p>
          <a:p>
            <a:r>
              <a:rPr lang="en-US" sz="2000" dirty="0"/>
              <a:t>Price </a:t>
            </a:r>
          </a:p>
        </p:txBody>
      </p:sp>
    </p:spTree>
    <p:extLst>
      <p:ext uri="{BB962C8B-B14F-4D97-AF65-F5344CB8AC3E}">
        <p14:creationId xmlns:p14="http://schemas.microsoft.com/office/powerpoint/2010/main" val="246120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F801-07A6-41F0-91D0-3FA6969B69EA}"/>
              </a:ext>
            </a:extLst>
          </p:cNvPr>
          <p:cNvSpPr>
            <a:spLocks noGrp="1"/>
          </p:cNvSpPr>
          <p:nvPr>
            <p:ph type="title"/>
          </p:nvPr>
        </p:nvSpPr>
        <p:spPr/>
        <p:txBody>
          <a:bodyPr/>
          <a:lstStyle/>
          <a:p>
            <a:r>
              <a:rPr lang="en-GB" b="1" dirty="0"/>
              <a:t>Who we choose</a:t>
            </a:r>
          </a:p>
        </p:txBody>
      </p:sp>
      <p:sp>
        <p:nvSpPr>
          <p:cNvPr id="3" name="Content Placeholder 2">
            <a:extLst>
              <a:ext uri="{FF2B5EF4-FFF2-40B4-BE49-F238E27FC236}">
                <a16:creationId xmlns:a16="http://schemas.microsoft.com/office/drawing/2014/main" id="{07028E4D-B416-46B2-B336-B531980C6140}"/>
              </a:ext>
            </a:extLst>
          </p:cNvPr>
          <p:cNvSpPr>
            <a:spLocks noGrp="1"/>
          </p:cNvSpPr>
          <p:nvPr>
            <p:ph idx="1"/>
          </p:nvPr>
        </p:nvSpPr>
        <p:spPr/>
        <p:txBody>
          <a:bodyPr/>
          <a:lstStyle/>
          <a:p>
            <a:pPr marL="0" indent="0">
              <a:buNone/>
            </a:pPr>
            <a:r>
              <a:rPr lang="en-GB" b="1" dirty="0"/>
              <a:t>Estate Agent 3</a:t>
            </a:r>
          </a:p>
          <a:p>
            <a:r>
              <a:rPr lang="en-GB" dirty="0"/>
              <a:t>Local Business</a:t>
            </a:r>
          </a:p>
          <a:p>
            <a:r>
              <a:rPr lang="en-GB" dirty="0"/>
              <a:t>Amazing feedback</a:t>
            </a:r>
          </a:p>
          <a:p>
            <a:r>
              <a:rPr lang="en-GB" dirty="0"/>
              <a:t>Human, down to earth but super professional and slick</a:t>
            </a:r>
          </a:p>
          <a:p>
            <a:r>
              <a:rPr lang="en-GB" dirty="0"/>
              <a:t>Passed my “tests”</a:t>
            </a:r>
          </a:p>
          <a:p>
            <a:r>
              <a:rPr lang="en-GB" dirty="0"/>
              <a:t>Technology – online hub</a:t>
            </a:r>
          </a:p>
          <a:p>
            <a:r>
              <a:rPr lang="en-GB" dirty="0"/>
              <a:t>Good value / Cost (standard price)</a:t>
            </a:r>
          </a:p>
        </p:txBody>
      </p:sp>
      <p:sp>
        <p:nvSpPr>
          <p:cNvPr id="4" name="Arrow: Down 3">
            <a:extLst>
              <a:ext uri="{FF2B5EF4-FFF2-40B4-BE49-F238E27FC236}">
                <a16:creationId xmlns:a16="http://schemas.microsoft.com/office/drawing/2014/main" id="{6350BFD6-B398-4A85-9D3D-F7529209CC6D}"/>
              </a:ext>
            </a:extLst>
          </p:cNvPr>
          <p:cNvSpPr/>
          <p:nvPr/>
        </p:nvSpPr>
        <p:spPr>
          <a:xfrm>
            <a:off x="9820275" y="1190625"/>
            <a:ext cx="1438275" cy="46291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2800" b="1" dirty="0"/>
              <a:t>Important to us</a:t>
            </a:r>
          </a:p>
        </p:txBody>
      </p:sp>
    </p:spTree>
    <p:extLst>
      <p:ext uri="{BB962C8B-B14F-4D97-AF65-F5344CB8AC3E}">
        <p14:creationId xmlns:p14="http://schemas.microsoft.com/office/powerpoint/2010/main" val="2201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F37F-D40A-4ECA-BD99-05CDBC9642B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3D4EC9-9521-464E-8AE7-6AEB5B0613EB}"/>
              </a:ext>
            </a:extLst>
          </p:cNvPr>
          <p:cNvSpPr>
            <a:spLocks noGrp="1"/>
          </p:cNvSpPr>
          <p:nvPr>
            <p:ph idx="1"/>
          </p:nvPr>
        </p:nvSpPr>
        <p:spPr/>
        <p:txBody>
          <a:bodyPr/>
          <a:lstStyle/>
          <a:p>
            <a:endParaRPr lang="en-GB"/>
          </a:p>
        </p:txBody>
      </p:sp>
      <p:pic>
        <p:nvPicPr>
          <p:cNvPr id="1026" name="Picture 2" descr="Walking, Feet, Gravel, Path, Shoes, Walk, Legs, Man">
            <a:extLst>
              <a:ext uri="{FF2B5EF4-FFF2-40B4-BE49-F238E27FC236}">
                <a16:creationId xmlns:a16="http://schemas.microsoft.com/office/drawing/2014/main" id="{80413277-E9B3-41DB-8213-9747DCE56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A731D5-5F4B-4E43-A7CB-1A2AA7D840EF}"/>
              </a:ext>
            </a:extLst>
          </p:cNvPr>
          <p:cNvSpPr txBox="1"/>
          <p:nvPr/>
        </p:nvSpPr>
        <p:spPr>
          <a:xfrm>
            <a:off x="361950" y="243076"/>
            <a:ext cx="11753850" cy="1569660"/>
          </a:xfrm>
          <a:prstGeom prst="rect">
            <a:avLst/>
          </a:prstGeom>
          <a:noFill/>
        </p:spPr>
        <p:txBody>
          <a:bodyPr wrap="square" rtlCol="0">
            <a:spAutoFit/>
          </a:bodyPr>
          <a:lstStyle/>
          <a:p>
            <a:pPr algn="ctr"/>
            <a:r>
              <a:rPr lang="en-GB" sz="4800" b="1" dirty="0">
                <a:solidFill>
                  <a:schemeClr val="bg1"/>
                </a:solidFill>
              </a:rPr>
              <a:t>TIME TO WALK IN YOUR CUSTOMERS SHOES…</a:t>
            </a:r>
          </a:p>
        </p:txBody>
      </p:sp>
    </p:spTree>
    <p:extLst>
      <p:ext uri="{BB962C8B-B14F-4D97-AF65-F5344CB8AC3E}">
        <p14:creationId xmlns:p14="http://schemas.microsoft.com/office/powerpoint/2010/main" val="38100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F400-D5B8-4405-997E-7F16F3054155}"/>
              </a:ext>
            </a:extLst>
          </p:cNvPr>
          <p:cNvSpPr>
            <a:spLocks noGrp="1"/>
          </p:cNvSpPr>
          <p:nvPr>
            <p:ph type="title"/>
          </p:nvPr>
        </p:nvSpPr>
        <p:spPr/>
        <p:txBody>
          <a:bodyPr/>
          <a:lstStyle/>
          <a:p>
            <a:r>
              <a:rPr lang="en-GB" dirty="0"/>
              <a:t>Customer Journey: The key areas</a:t>
            </a:r>
          </a:p>
        </p:txBody>
      </p:sp>
      <p:sp>
        <p:nvSpPr>
          <p:cNvPr id="3" name="Content Placeholder 2">
            <a:extLst>
              <a:ext uri="{FF2B5EF4-FFF2-40B4-BE49-F238E27FC236}">
                <a16:creationId xmlns:a16="http://schemas.microsoft.com/office/drawing/2014/main" id="{9FE16BA5-19EB-475E-B11F-18DCE5AB8EB2}"/>
              </a:ext>
            </a:extLst>
          </p:cNvPr>
          <p:cNvSpPr>
            <a:spLocks noGrp="1"/>
          </p:cNvSpPr>
          <p:nvPr>
            <p:ph idx="1"/>
          </p:nvPr>
        </p:nvSpPr>
        <p:spPr>
          <a:xfrm>
            <a:off x="838200" y="2857499"/>
            <a:ext cx="10515600" cy="3319463"/>
          </a:xfrm>
        </p:spPr>
        <p:txBody>
          <a:bodyPr/>
          <a:lstStyle/>
          <a:p>
            <a:pPr lvl="0"/>
            <a:r>
              <a:rPr lang="en-GB"/>
              <a:t>Awareness</a:t>
            </a:r>
          </a:p>
          <a:p>
            <a:pPr lvl="0"/>
            <a:r>
              <a:rPr lang="en-GB"/>
              <a:t>Consideration</a:t>
            </a:r>
          </a:p>
          <a:p>
            <a:pPr lvl="0"/>
            <a:r>
              <a:rPr lang="en-GB"/>
              <a:t>Purchase</a:t>
            </a:r>
          </a:p>
          <a:p>
            <a:pPr lvl="0"/>
            <a:r>
              <a:rPr lang="en-GB"/>
              <a:t>Retention</a:t>
            </a:r>
          </a:p>
          <a:p>
            <a:pPr lvl="0"/>
            <a:r>
              <a:rPr lang="en-GB"/>
              <a:t>Advocacy</a:t>
            </a:r>
            <a:endParaRPr lang="en-GB" dirty="0"/>
          </a:p>
        </p:txBody>
      </p:sp>
    </p:spTree>
    <p:extLst>
      <p:ext uri="{BB962C8B-B14F-4D97-AF65-F5344CB8AC3E}">
        <p14:creationId xmlns:p14="http://schemas.microsoft.com/office/powerpoint/2010/main" val="50718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0390F6D-C2E3-4F04-A9CB-1017B4078669}"/>
              </a:ext>
            </a:extLst>
          </p:cNvPr>
          <p:cNvGraphicFramePr/>
          <p:nvPr/>
        </p:nvGraphicFramePr>
        <p:xfrm>
          <a:off x="927099" y="719666"/>
          <a:ext cx="1083627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Connector 7">
            <a:extLst>
              <a:ext uri="{FF2B5EF4-FFF2-40B4-BE49-F238E27FC236}">
                <a16:creationId xmlns:a16="http://schemas.microsoft.com/office/drawing/2014/main" id="{F0EACA5B-3B26-4C2A-A416-2D93A1FC06B2}"/>
              </a:ext>
            </a:extLst>
          </p:cNvPr>
          <p:cNvSpPr/>
          <p:nvPr/>
        </p:nvSpPr>
        <p:spPr>
          <a:xfrm>
            <a:off x="452437" y="4591050"/>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a:extLst>
              <a:ext uri="{FF2B5EF4-FFF2-40B4-BE49-F238E27FC236}">
                <a16:creationId xmlns:a16="http://schemas.microsoft.com/office/drawing/2014/main" id="{2B3DCEE4-996B-4BEE-AB69-2289E8BE02CD}"/>
              </a:ext>
            </a:extLst>
          </p:cNvPr>
          <p:cNvSpPr/>
          <p:nvPr/>
        </p:nvSpPr>
        <p:spPr>
          <a:xfrm>
            <a:off x="846136" y="5038725"/>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a:extLst>
              <a:ext uri="{FF2B5EF4-FFF2-40B4-BE49-F238E27FC236}">
                <a16:creationId xmlns:a16="http://schemas.microsoft.com/office/drawing/2014/main" id="{85D56598-DB45-4308-92B7-ACB5E8401EEF}"/>
              </a:ext>
            </a:extLst>
          </p:cNvPr>
          <p:cNvSpPr/>
          <p:nvPr/>
        </p:nvSpPr>
        <p:spPr>
          <a:xfrm>
            <a:off x="1476375" y="5038725"/>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0BD2511B-7790-4554-8C50-4B694C626EC2}"/>
              </a:ext>
            </a:extLst>
          </p:cNvPr>
          <p:cNvSpPr/>
          <p:nvPr/>
        </p:nvSpPr>
        <p:spPr>
          <a:xfrm>
            <a:off x="1876425" y="4619625"/>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62B26126-01E5-4502-A50F-72E771ECA5A3}"/>
              </a:ext>
            </a:extLst>
          </p:cNvPr>
          <p:cNvSpPr/>
          <p:nvPr/>
        </p:nvSpPr>
        <p:spPr>
          <a:xfrm>
            <a:off x="2238375" y="4124325"/>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1BF3F9E7-82B4-4720-B9DB-A701BCED706C}"/>
              </a:ext>
            </a:extLst>
          </p:cNvPr>
          <p:cNvSpPr/>
          <p:nvPr/>
        </p:nvSpPr>
        <p:spPr>
          <a:xfrm>
            <a:off x="2400300" y="2667000"/>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367A7845-DCA8-42FF-BEA1-46D669823F19}"/>
              </a:ext>
            </a:extLst>
          </p:cNvPr>
          <p:cNvSpPr/>
          <p:nvPr/>
        </p:nvSpPr>
        <p:spPr>
          <a:xfrm>
            <a:off x="2676525" y="2028825"/>
            <a:ext cx="161925" cy="13335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5BD10852-A83B-4070-B4D2-C2C84C89B749}"/>
              </a:ext>
            </a:extLst>
          </p:cNvPr>
          <p:cNvSpPr/>
          <p:nvPr/>
        </p:nvSpPr>
        <p:spPr>
          <a:xfrm>
            <a:off x="3238500" y="1352550"/>
            <a:ext cx="161925" cy="133350"/>
          </a:xfrm>
          <a:prstGeom prst="flowChartConnector">
            <a:avLst/>
          </a:prstGeom>
          <a:solidFill>
            <a:srgbClr val="30D890"/>
          </a:solidFill>
          <a:ln>
            <a:solidFill>
              <a:srgbClr val="30D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F015B489-99FC-489E-A9CF-39854C33210F}"/>
              </a:ext>
            </a:extLst>
          </p:cNvPr>
          <p:cNvSpPr/>
          <p:nvPr/>
        </p:nvSpPr>
        <p:spPr>
          <a:xfrm>
            <a:off x="4114800" y="1352550"/>
            <a:ext cx="161925" cy="133350"/>
          </a:xfrm>
          <a:prstGeom prst="flowChartConnector">
            <a:avLst/>
          </a:prstGeom>
          <a:solidFill>
            <a:srgbClr val="30D890"/>
          </a:solidFill>
          <a:ln>
            <a:solidFill>
              <a:srgbClr val="30D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C72713E-66C5-4AF7-B884-5CEC74E653C3}"/>
              </a:ext>
            </a:extLst>
          </p:cNvPr>
          <p:cNvSpPr/>
          <p:nvPr/>
        </p:nvSpPr>
        <p:spPr>
          <a:xfrm>
            <a:off x="4506913" y="2028825"/>
            <a:ext cx="161925" cy="133350"/>
          </a:xfrm>
          <a:prstGeom prst="flowChartConnector">
            <a:avLst/>
          </a:prstGeom>
          <a:solidFill>
            <a:srgbClr val="30D890"/>
          </a:solidFill>
          <a:ln>
            <a:solidFill>
              <a:srgbClr val="30D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79F9CBAB-4DD4-4801-B895-6420BEF29D6F}"/>
              </a:ext>
            </a:extLst>
          </p:cNvPr>
          <p:cNvSpPr/>
          <p:nvPr/>
        </p:nvSpPr>
        <p:spPr>
          <a:xfrm>
            <a:off x="4618038" y="2667000"/>
            <a:ext cx="161925" cy="133350"/>
          </a:xfrm>
          <a:prstGeom prst="flowChartConnector">
            <a:avLst/>
          </a:prstGeom>
          <a:solidFill>
            <a:srgbClr val="30D890"/>
          </a:solidFill>
          <a:ln>
            <a:solidFill>
              <a:srgbClr val="30D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8AA171AE-27B1-4497-9863-BC2FFB8C98E0}"/>
              </a:ext>
            </a:extLst>
          </p:cNvPr>
          <p:cNvSpPr/>
          <p:nvPr/>
        </p:nvSpPr>
        <p:spPr>
          <a:xfrm>
            <a:off x="4618038" y="4257675"/>
            <a:ext cx="161925" cy="133350"/>
          </a:xfrm>
          <a:prstGeom prst="flowChartConnector">
            <a:avLst/>
          </a:prstGeom>
          <a:solidFill>
            <a:srgbClr val="30D890"/>
          </a:solidFill>
          <a:ln>
            <a:solidFill>
              <a:srgbClr val="30D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lowchart: Connector 20">
            <a:extLst>
              <a:ext uri="{FF2B5EF4-FFF2-40B4-BE49-F238E27FC236}">
                <a16:creationId xmlns:a16="http://schemas.microsoft.com/office/drawing/2014/main" id="{D376DD44-4E97-42E0-B9BC-DE872EF57E89}"/>
              </a:ext>
            </a:extLst>
          </p:cNvPr>
          <p:cNvSpPr/>
          <p:nvPr/>
        </p:nvSpPr>
        <p:spPr>
          <a:xfrm>
            <a:off x="5075238" y="5172075"/>
            <a:ext cx="161925" cy="133350"/>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Connector 21">
            <a:extLst>
              <a:ext uri="{FF2B5EF4-FFF2-40B4-BE49-F238E27FC236}">
                <a16:creationId xmlns:a16="http://schemas.microsoft.com/office/drawing/2014/main" id="{B6E7E926-CEC3-47EA-A464-F18E12793E43}"/>
              </a:ext>
            </a:extLst>
          </p:cNvPr>
          <p:cNvSpPr/>
          <p:nvPr/>
        </p:nvSpPr>
        <p:spPr>
          <a:xfrm>
            <a:off x="6015037" y="5610225"/>
            <a:ext cx="161925" cy="133350"/>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lowchart: Connector 22">
            <a:extLst>
              <a:ext uri="{FF2B5EF4-FFF2-40B4-BE49-F238E27FC236}">
                <a16:creationId xmlns:a16="http://schemas.microsoft.com/office/drawing/2014/main" id="{A2426AB5-F498-4075-9582-1E2B228ADB3C}"/>
              </a:ext>
            </a:extLst>
          </p:cNvPr>
          <p:cNvSpPr/>
          <p:nvPr/>
        </p:nvSpPr>
        <p:spPr>
          <a:xfrm>
            <a:off x="6818313" y="5010150"/>
            <a:ext cx="161925" cy="133350"/>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a:extLst>
              <a:ext uri="{FF2B5EF4-FFF2-40B4-BE49-F238E27FC236}">
                <a16:creationId xmlns:a16="http://schemas.microsoft.com/office/drawing/2014/main" id="{F8936E54-3E6D-4ED8-87E0-774ABD996CBF}"/>
              </a:ext>
            </a:extLst>
          </p:cNvPr>
          <p:cNvSpPr/>
          <p:nvPr/>
        </p:nvSpPr>
        <p:spPr>
          <a:xfrm>
            <a:off x="7007226" y="4191000"/>
            <a:ext cx="161925" cy="133350"/>
          </a:xfrm>
          <a:prstGeom prst="flowChartConnector">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a:extLst>
              <a:ext uri="{FF2B5EF4-FFF2-40B4-BE49-F238E27FC236}">
                <a16:creationId xmlns:a16="http://schemas.microsoft.com/office/drawing/2014/main" id="{393E8C31-BC26-4EE4-B365-5D39AF4FBF5F}"/>
              </a:ext>
            </a:extLst>
          </p:cNvPr>
          <p:cNvSpPr/>
          <p:nvPr/>
        </p:nvSpPr>
        <p:spPr>
          <a:xfrm>
            <a:off x="7540626" y="2733675"/>
            <a:ext cx="161925" cy="133350"/>
          </a:xfrm>
          <a:prstGeom prst="flowChartConnector">
            <a:avLst/>
          </a:prstGeom>
          <a:solidFill>
            <a:srgbClr val="C840B8"/>
          </a:solidFill>
          <a:ln>
            <a:solidFill>
              <a:srgbClr val="C84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a:extLst>
              <a:ext uri="{FF2B5EF4-FFF2-40B4-BE49-F238E27FC236}">
                <a16:creationId xmlns:a16="http://schemas.microsoft.com/office/drawing/2014/main" id="{5613B0BB-6559-4232-B0DC-8C14C0752C96}"/>
              </a:ext>
            </a:extLst>
          </p:cNvPr>
          <p:cNvSpPr/>
          <p:nvPr/>
        </p:nvSpPr>
        <p:spPr>
          <a:xfrm>
            <a:off x="7831932" y="1828800"/>
            <a:ext cx="161925" cy="133350"/>
          </a:xfrm>
          <a:prstGeom prst="flowChartConnector">
            <a:avLst/>
          </a:prstGeom>
          <a:solidFill>
            <a:srgbClr val="C840B8"/>
          </a:solidFill>
          <a:ln>
            <a:solidFill>
              <a:srgbClr val="C84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a:extLst>
              <a:ext uri="{FF2B5EF4-FFF2-40B4-BE49-F238E27FC236}">
                <a16:creationId xmlns:a16="http://schemas.microsoft.com/office/drawing/2014/main" id="{5DC1FE1E-AE76-4549-9ED3-DA3C6C0B052C}"/>
              </a:ext>
            </a:extLst>
          </p:cNvPr>
          <p:cNvSpPr/>
          <p:nvPr/>
        </p:nvSpPr>
        <p:spPr>
          <a:xfrm>
            <a:off x="8608221" y="1419225"/>
            <a:ext cx="161925" cy="133350"/>
          </a:xfrm>
          <a:prstGeom prst="flowChartConnector">
            <a:avLst/>
          </a:prstGeom>
          <a:solidFill>
            <a:srgbClr val="C840B8"/>
          </a:solidFill>
          <a:ln>
            <a:solidFill>
              <a:srgbClr val="C84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a:extLst>
              <a:ext uri="{FF2B5EF4-FFF2-40B4-BE49-F238E27FC236}">
                <a16:creationId xmlns:a16="http://schemas.microsoft.com/office/drawing/2014/main" id="{080BD057-CE62-4C6D-B658-C835D2C11C5A}"/>
              </a:ext>
            </a:extLst>
          </p:cNvPr>
          <p:cNvSpPr/>
          <p:nvPr/>
        </p:nvSpPr>
        <p:spPr>
          <a:xfrm>
            <a:off x="9051132" y="2362200"/>
            <a:ext cx="161925" cy="133350"/>
          </a:xfrm>
          <a:prstGeom prst="flowChartConnector">
            <a:avLst/>
          </a:prstGeom>
          <a:solidFill>
            <a:srgbClr val="C840B8"/>
          </a:solidFill>
          <a:ln>
            <a:solidFill>
              <a:srgbClr val="C84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a:extLst>
              <a:ext uri="{FF2B5EF4-FFF2-40B4-BE49-F238E27FC236}">
                <a16:creationId xmlns:a16="http://schemas.microsoft.com/office/drawing/2014/main" id="{85717B32-8B4F-4FF7-8C34-9A19C80AA240}"/>
              </a:ext>
            </a:extLst>
          </p:cNvPr>
          <p:cNvSpPr/>
          <p:nvPr/>
        </p:nvSpPr>
        <p:spPr>
          <a:xfrm>
            <a:off x="9148763" y="4362451"/>
            <a:ext cx="161925" cy="133350"/>
          </a:xfrm>
          <a:prstGeom prst="flowChartConnector">
            <a:avLst/>
          </a:prstGeom>
          <a:solidFill>
            <a:srgbClr val="C840B8"/>
          </a:solidFill>
          <a:ln>
            <a:solidFill>
              <a:srgbClr val="C84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a:extLst>
              <a:ext uri="{FF2B5EF4-FFF2-40B4-BE49-F238E27FC236}">
                <a16:creationId xmlns:a16="http://schemas.microsoft.com/office/drawing/2014/main" id="{C018C68E-942F-471F-97D8-CE0F6A05EDA3}"/>
              </a:ext>
            </a:extLst>
          </p:cNvPr>
          <p:cNvSpPr/>
          <p:nvPr/>
        </p:nvSpPr>
        <p:spPr>
          <a:xfrm>
            <a:off x="10453687" y="5010150"/>
            <a:ext cx="161925" cy="1333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lowchart: Connector 30">
            <a:extLst>
              <a:ext uri="{FF2B5EF4-FFF2-40B4-BE49-F238E27FC236}">
                <a16:creationId xmlns:a16="http://schemas.microsoft.com/office/drawing/2014/main" id="{85936F92-5546-4151-9F59-022CC938AE13}"/>
              </a:ext>
            </a:extLst>
          </p:cNvPr>
          <p:cNvSpPr/>
          <p:nvPr/>
        </p:nvSpPr>
        <p:spPr>
          <a:xfrm>
            <a:off x="10926763" y="2609850"/>
            <a:ext cx="161925" cy="1333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lowchart: Connector 31">
            <a:extLst>
              <a:ext uri="{FF2B5EF4-FFF2-40B4-BE49-F238E27FC236}">
                <a16:creationId xmlns:a16="http://schemas.microsoft.com/office/drawing/2014/main" id="{67B94FC9-5850-44C5-A99A-59F7F79D50B4}"/>
              </a:ext>
            </a:extLst>
          </p:cNvPr>
          <p:cNvSpPr/>
          <p:nvPr/>
        </p:nvSpPr>
        <p:spPr>
          <a:xfrm>
            <a:off x="11345863" y="1962150"/>
            <a:ext cx="161925" cy="1333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a:extLst>
              <a:ext uri="{FF2B5EF4-FFF2-40B4-BE49-F238E27FC236}">
                <a16:creationId xmlns:a16="http://schemas.microsoft.com/office/drawing/2014/main" id="{1BBDEADD-9B89-4630-B5E8-B5B2046CD729}"/>
              </a:ext>
            </a:extLst>
          </p:cNvPr>
          <p:cNvSpPr/>
          <p:nvPr/>
        </p:nvSpPr>
        <p:spPr>
          <a:xfrm>
            <a:off x="10955337" y="4457700"/>
            <a:ext cx="161925" cy="13335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itle 1">
            <a:extLst>
              <a:ext uri="{FF2B5EF4-FFF2-40B4-BE49-F238E27FC236}">
                <a16:creationId xmlns:a16="http://schemas.microsoft.com/office/drawing/2014/main" id="{6C59F8DE-20AE-4FCA-904F-4F665C93BC7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What is your Customer Journey?</a:t>
            </a:r>
          </a:p>
        </p:txBody>
      </p:sp>
    </p:spTree>
    <p:extLst>
      <p:ext uri="{BB962C8B-B14F-4D97-AF65-F5344CB8AC3E}">
        <p14:creationId xmlns:p14="http://schemas.microsoft.com/office/powerpoint/2010/main" val="3192039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lated image">
            <a:extLst>
              <a:ext uri="{FF2B5EF4-FFF2-40B4-BE49-F238E27FC236}">
                <a16:creationId xmlns:a16="http://schemas.microsoft.com/office/drawing/2014/main" id="{AE373E81-BD20-4A0C-943F-5C7327BD0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3" y="719191"/>
            <a:ext cx="12085833" cy="52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11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B56A-B950-4BBA-9B15-ADA00AFF3AAB}"/>
              </a:ext>
            </a:extLst>
          </p:cNvPr>
          <p:cNvSpPr>
            <a:spLocks noGrp="1"/>
          </p:cNvSpPr>
          <p:nvPr>
            <p:ph type="title"/>
          </p:nvPr>
        </p:nvSpPr>
        <p:spPr/>
        <p:txBody>
          <a:bodyPr/>
          <a:lstStyle/>
          <a:p>
            <a:r>
              <a:rPr lang="en-GB" b="1" dirty="0"/>
              <a:t>Your touch points</a:t>
            </a:r>
          </a:p>
        </p:txBody>
      </p:sp>
      <p:sp>
        <p:nvSpPr>
          <p:cNvPr id="3" name="Content Placeholder 2">
            <a:extLst>
              <a:ext uri="{FF2B5EF4-FFF2-40B4-BE49-F238E27FC236}">
                <a16:creationId xmlns:a16="http://schemas.microsoft.com/office/drawing/2014/main" id="{A06A82E1-C7DD-4179-B4E1-891383AF4A4F}"/>
              </a:ext>
            </a:extLst>
          </p:cNvPr>
          <p:cNvSpPr>
            <a:spLocks noGrp="1"/>
          </p:cNvSpPr>
          <p:nvPr>
            <p:ph idx="1"/>
          </p:nvPr>
        </p:nvSpPr>
        <p:spPr/>
        <p:txBody>
          <a:bodyPr/>
          <a:lstStyle/>
          <a:p>
            <a:pPr marL="0" indent="0">
              <a:buNone/>
            </a:pPr>
            <a:r>
              <a:rPr lang="en-GB" dirty="0"/>
              <a:t>Think about EVERY interaction your customer has with you</a:t>
            </a:r>
            <a:br>
              <a:rPr lang="en-GB" dirty="0"/>
            </a:br>
            <a:endParaRPr lang="en-GB" dirty="0"/>
          </a:p>
          <a:p>
            <a:r>
              <a:rPr lang="en-GB" dirty="0"/>
              <a:t>What is it (email, call, booking)</a:t>
            </a:r>
          </a:p>
          <a:p>
            <a:r>
              <a:rPr lang="en-GB" dirty="0"/>
              <a:t>How do you handle it?</a:t>
            </a:r>
          </a:p>
          <a:p>
            <a:r>
              <a:rPr lang="en-GB" dirty="0"/>
              <a:t>Outsourced/Inhouse</a:t>
            </a:r>
          </a:p>
          <a:p>
            <a:r>
              <a:rPr lang="en-GB" dirty="0"/>
              <a:t>Could it be better? Different? </a:t>
            </a:r>
          </a:p>
          <a:p>
            <a:r>
              <a:rPr lang="en-GB" dirty="0"/>
              <a:t>Do you wow?</a:t>
            </a:r>
          </a:p>
        </p:txBody>
      </p:sp>
    </p:spTree>
    <p:extLst>
      <p:ext uri="{BB962C8B-B14F-4D97-AF65-F5344CB8AC3E}">
        <p14:creationId xmlns:p14="http://schemas.microsoft.com/office/powerpoint/2010/main" val="1361717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4352-DFB5-4799-9BDB-6F47931870C4}"/>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5F1E57EE-5E12-4569-9BA3-CC047F129443}"/>
              </a:ext>
            </a:extLst>
          </p:cNvPr>
          <p:cNvSpPr>
            <a:spLocks noGrp="1"/>
          </p:cNvSpPr>
          <p:nvPr>
            <p:ph idx="1"/>
          </p:nvPr>
        </p:nvSpPr>
        <p:spPr>
          <a:xfrm>
            <a:off x="838200" y="2714625"/>
            <a:ext cx="10515600" cy="3462338"/>
          </a:xfrm>
        </p:spPr>
        <p:txBody>
          <a:bodyPr/>
          <a:lstStyle/>
          <a:p>
            <a:pPr marL="0" indent="0">
              <a:buNone/>
            </a:pPr>
            <a:r>
              <a:rPr lang="en-GB" dirty="0"/>
              <a:t>Take some time to figure out all the processes you have in your business and write them down</a:t>
            </a:r>
          </a:p>
          <a:p>
            <a:pPr marL="0" indent="0">
              <a:buNone/>
            </a:pPr>
            <a:endParaRPr lang="en-GB" dirty="0"/>
          </a:p>
          <a:p>
            <a:pPr marL="0" indent="0">
              <a:buNone/>
            </a:pPr>
            <a:r>
              <a:rPr lang="en-GB" dirty="0"/>
              <a:t>Take time to review, refine and develop regularly</a:t>
            </a:r>
          </a:p>
          <a:p>
            <a:pPr marL="0" indent="0">
              <a:buNone/>
            </a:pPr>
            <a:endParaRPr lang="en-GB" dirty="0"/>
          </a:p>
          <a:p>
            <a:pPr marL="0" indent="0">
              <a:buNone/>
            </a:pPr>
            <a:r>
              <a:rPr lang="en-GB" dirty="0"/>
              <a:t>Seek help and guidance if you need it</a:t>
            </a:r>
          </a:p>
        </p:txBody>
      </p:sp>
    </p:spTree>
    <p:extLst>
      <p:ext uri="{BB962C8B-B14F-4D97-AF65-F5344CB8AC3E}">
        <p14:creationId xmlns:p14="http://schemas.microsoft.com/office/powerpoint/2010/main" val="77654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70CD-CE74-438E-B663-4070B5568C6D}"/>
              </a:ext>
            </a:extLst>
          </p:cNvPr>
          <p:cNvSpPr>
            <a:spLocks noGrp="1"/>
          </p:cNvSpPr>
          <p:nvPr>
            <p:ph type="title"/>
          </p:nvPr>
        </p:nvSpPr>
        <p:spPr/>
        <p:txBody>
          <a:bodyPr/>
          <a:lstStyle/>
          <a:p>
            <a:r>
              <a:rPr lang="en-GB" dirty="0"/>
              <a:t>Remember the basics…</a:t>
            </a:r>
          </a:p>
        </p:txBody>
      </p:sp>
      <p:sp>
        <p:nvSpPr>
          <p:cNvPr id="3" name="Content Placeholder 2">
            <a:extLst>
              <a:ext uri="{FF2B5EF4-FFF2-40B4-BE49-F238E27FC236}">
                <a16:creationId xmlns:a16="http://schemas.microsoft.com/office/drawing/2014/main" id="{8AFAD522-5AE8-44F3-B295-DED647C80ACF}"/>
              </a:ext>
            </a:extLst>
          </p:cNvPr>
          <p:cNvSpPr>
            <a:spLocks noGrp="1"/>
          </p:cNvSpPr>
          <p:nvPr>
            <p:ph idx="1"/>
          </p:nvPr>
        </p:nvSpPr>
        <p:spPr>
          <a:xfrm>
            <a:off x="838200" y="3124199"/>
            <a:ext cx="10515600" cy="3052763"/>
          </a:xfrm>
        </p:spPr>
        <p:txBody>
          <a:bodyPr>
            <a:normAutofit/>
          </a:bodyPr>
          <a:lstStyle/>
          <a:p>
            <a:r>
              <a:rPr lang="en-GB" dirty="0"/>
              <a:t>First impressions count but final ones are the longest lasting</a:t>
            </a:r>
            <a:br>
              <a:rPr lang="en-GB" dirty="0"/>
            </a:br>
            <a:endParaRPr lang="en-GB" dirty="0"/>
          </a:p>
          <a:p>
            <a:r>
              <a:rPr lang="en-GB" dirty="0"/>
              <a:t>Listen to the subtle clues and action these</a:t>
            </a:r>
            <a:br>
              <a:rPr lang="en-GB" dirty="0"/>
            </a:br>
            <a:endParaRPr lang="en-GB" dirty="0"/>
          </a:p>
          <a:p>
            <a:r>
              <a:rPr lang="en-GB" dirty="0"/>
              <a:t>Listen, react, deliver and go above and beyond</a:t>
            </a:r>
            <a:br>
              <a:rPr lang="en-GB" dirty="0"/>
            </a:br>
            <a:endParaRPr lang="en-GB" dirty="0"/>
          </a:p>
        </p:txBody>
      </p:sp>
    </p:spTree>
    <p:extLst>
      <p:ext uri="{BB962C8B-B14F-4D97-AF65-F5344CB8AC3E}">
        <p14:creationId xmlns:p14="http://schemas.microsoft.com/office/powerpoint/2010/main" val="372295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F065-33DE-4958-9B30-4106AD27ABE0}"/>
              </a:ext>
            </a:extLst>
          </p:cNvPr>
          <p:cNvSpPr>
            <a:spLocks noGrp="1"/>
          </p:cNvSpPr>
          <p:nvPr>
            <p:ph type="ctrTitle"/>
          </p:nvPr>
        </p:nvSpPr>
        <p:spPr/>
        <p:txBody>
          <a:bodyPr>
            <a:normAutofit/>
          </a:bodyPr>
          <a:lstStyle/>
          <a:p>
            <a:r>
              <a:rPr lang="en-GB" sz="4800" b="1" dirty="0">
                <a:effectLst/>
                <a:latin typeface="Calibri" panose="020F0502020204030204" pitchFamily="34" charset="0"/>
                <a:ea typeface="Calibri" panose="020F0502020204030204" pitchFamily="34" charset="0"/>
                <a:cs typeface="Calibri" panose="020F0502020204030204" pitchFamily="34" charset="0"/>
              </a:rPr>
              <a:t>Customer Journey:  </a:t>
            </a:r>
            <a:endParaRPr lang="en-GB" sz="4800" dirty="0"/>
          </a:p>
        </p:txBody>
      </p:sp>
      <p:sp>
        <p:nvSpPr>
          <p:cNvPr id="3" name="Subtitle 2">
            <a:extLst>
              <a:ext uri="{FF2B5EF4-FFF2-40B4-BE49-F238E27FC236}">
                <a16:creationId xmlns:a16="http://schemas.microsoft.com/office/drawing/2014/main" id="{0FA7D7B8-DB6B-4F23-859D-63B1D966DACA}"/>
              </a:ext>
            </a:extLst>
          </p:cNvPr>
          <p:cNvSpPr>
            <a:spLocks noGrp="1"/>
          </p:cNvSpPr>
          <p:nvPr>
            <p:ph type="subTitle" idx="1"/>
          </p:nvPr>
        </p:nvSpPr>
        <p:spPr/>
        <p:txBody>
          <a:bodyPr/>
          <a:lstStyle/>
          <a:p>
            <a:r>
              <a:rPr lang="en-GB" sz="3600" b="1" dirty="0">
                <a:effectLst/>
                <a:latin typeface="Calibri" panose="020F0502020204030204" pitchFamily="34" charset="0"/>
                <a:ea typeface="Calibri" panose="020F0502020204030204" pitchFamily="34" charset="0"/>
                <a:cs typeface="Calibri" panose="020F0502020204030204" pitchFamily="34" charset="0"/>
              </a:rPr>
              <a:t>have you got the basics in place? </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324166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EDF0-DE87-4BC0-B52D-A4EE31A1AFE1}"/>
              </a:ext>
            </a:extLst>
          </p:cNvPr>
          <p:cNvSpPr>
            <a:spLocks noGrp="1"/>
          </p:cNvSpPr>
          <p:nvPr>
            <p:ph idx="1"/>
          </p:nvPr>
        </p:nvSpPr>
        <p:spPr>
          <a:xfrm>
            <a:off x="771525" y="1397000"/>
            <a:ext cx="10515600" cy="4351338"/>
          </a:xfrm>
        </p:spPr>
        <p:txBody>
          <a:bodyPr>
            <a:normAutofit/>
          </a:bodyPr>
          <a:lstStyle/>
          <a:p>
            <a:pPr marL="0" indent="0">
              <a:buNone/>
            </a:pPr>
            <a:r>
              <a:rPr lang="en-GB" sz="5400" dirty="0"/>
              <a:t> “Just having satisfied customers isn’t good enough anymore. If you really want a booming business, you have to create raving fans.” </a:t>
            </a:r>
          </a:p>
          <a:p>
            <a:pPr marL="0" indent="0">
              <a:buNone/>
            </a:pPr>
            <a:endParaRPr lang="en-GB" sz="1600" dirty="0"/>
          </a:p>
          <a:p>
            <a:pPr marL="0" indent="0">
              <a:buNone/>
            </a:pPr>
            <a:r>
              <a:rPr lang="en-GB" sz="5400" dirty="0"/>
              <a:t>Ken Blanchard</a:t>
            </a:r>
          </a:p>
          <a:p>
            <a:pPr marL="0" indent="0">
              <a:buNone/>
            </a:pPr>
            <a:endParaRPr lang="en-GB" dirty="0"/>
          </a:p>
        </p:txBody>
      </p:sp>
    </p:spTree>
    <p:extLst>
      <p:ext uri="{BB962C8B-B14F-4D97-AF65-F5344CB8AC3E}">
        <p14:creationId xmlns:p14="http://schemas.microsoft.com/office/powerpoint/2010/main" val="118852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1385-5A8A-435A-95F4-B49B19ACEB7D}"/>
              </a:ext>
            </a:extLst>
          </p:cNvPr>
          <p:cNvSpPr>
            <a:spLocks noGrp="1"/>
          </p:cNvSpPr>
          <p:nvPr>
            <p:ph type="ctrTitle"/>
          </p:nvPr>
        </p:nvSpPr>
        <p:spPr>
          <a:xfrm>
            <a:off x="5080934" y="548072"/>
            <a:ext cx="6586491" cy="1286160"/>
          </a:xfrm>
        </p:spPr>
        <p:txBody>
          <a:bodyPr vert="horz" lIns="91440" tIns="45720" rIns="91440" bIns="45720" rtlCol="0" anchor="b">
            <a:normAutofit/>
          </a:bodyPr>
          <a:lstStyle/>
          <a:p>
            <a:pPr algn="l"/>
            <a:r>
              <a:rPr lang="en-US" sz="4400" b="1" dirty="0"/>
              <a:t>Connect with me</a:t>
            </a:r>
          </a:p>
        </p:txBody>
      </p:sp>
      <p:sp>
        <p:nvSpPr>
          <p:cNvPr id="3" name="Subtitle 2">
            <a:extLst>
              <a:ext uri="{FF2B5EF4-FFF2-40B4-BE49-F238E27FC236}">
                <a16:creationId xmlns:a16="http://schemas.microsoft.com/office/drawing/2014/main" id="{FB10F9A8-6685-409C-BC21-EF27C86F054F}"/>
              </a:ext>
            </a:extLst>
          </p:cNvPr>
          <p:cNvSpPr>
            <a:spLocks noGrp="1"/>
          </p:cNvSpPr>
          <p:nvPr>
            <p:ph type="subTitle" idx="1"/>
          </p:nvPr>
        </p:nvSpPr>
        <p:spPr>
          <a:xfrm>
            <a:off x="208497" y="2416621"/>
            <a:ext cx="6586489" cy="3785419"/>
          </a:xfrm>
        </p:spPr>
        <p:txBody>
          <a:bodyPr vert="horz" lIns="91440" tIns="45720" rIns="91440" bIns="45720" rtlCol="0">
            <a:normAutofit fontScale="92500" lnSpcReduction="10000"/>
          </a:bodyPr>
          <a:lstStyle/>
          <a:p>
            <a:pPr algn="l"/>
            <a:r>
              <a:rPr lang="en-US" sz="2800" dirty="0"/>
              <a:t>www.beckystevenson.co.uk</a:t>
            </a:r>
          </a:p>
          <a:p>
            <a:pPr algn="l"/>
            <a:r>
              <a:rPr lang="en-US" sz="2800" dirty="0"/>
              <a:t>Facebook | LinkedIn | GMB</a:t>
            </a:r>
          </a:p>
          <a:p>
            <a:pPr algn="l"/>
            <a:endParaRPr lang="en-US" sz="2800" dirty="0"/>
          </a:p>
          <a:p>
            <a:pPr algn="l"/>
            <a:r>
              <a:rPr lang="en-US" sz="2800" b="1" dirty="0"/>
              <a:t>Download MORE TIPS !</a:t>
            </a:r>
          </a:p>
          <a:p>
            <a:pPr algn="l"/>
            <a:r>
              <a:rPr lang="en-US" sz="2800" b="1" dirty="0"/>
              <a:t>Over 15 tips straight to your inbox</a:t>
            </a:r>
          </a:p>
          <a:p>
            <a:pPr algn="l"/>
            <a:endParaRPr lang="en-US" sz="2800" b="1" dirty="0"/>
          </a:p>
          <a:p>
            <a:pPr algn="l"/>
            <a:r>
              <a:rPr lang="en-US" sz="2800" dirty="0">
                <a:hlinkClick r:id="rId2"/>
              </a:rPr>
              <a:t>www.subscribepage.com/i5y0w5</a:t>
            </a:r>
            <a:endParaRPr lang="en-US" sz="2800" dirty="0"/>
          </a:p>
          <a:p>
            <a:pPr algn="l"/>
            <a:br>
              <a:rPr lang="en-US" sz="2000" dirty="0"/>
            </a:br>
            <a:endParaRPr lang="en-US" sz="2000" dirty="0"/>
          </a:p>
        </p:txBody>
      </p:sp>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D5A"/>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grey twitter logo">
            <a:extLst>
              <a:ext uri="{FF2B5EF4-FFF2-40B4-BE49-F238E27FC236}">
                <a16:creationId xmlns:a16="http://schemas.microsoft.com/office/drawing/2014/main" id="{D58EE99F-7220-45A7-ADAD-78F4CEED1F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grey twitter logo">
            <a:extLst>
              <a:ext uri="{FF2B5EF4-FFF2-40B4-BE49-F238E27FC236}">
                <a16:creationId xmlns:a16="http://schemas.microsoft.com/office/drawing/2014/main" id="{A2FFEF87-E90C-489A-B516-8DE10B7EC9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grey twitter logo">
            <a:extLst>
              <a:ext uri="{FF2B5EF4-FFF2-40B4-BE49-F238E27FC236}">
                <a16:creationId xmlns:a16="http://schemas.microsoft.com/office/drawing/2014/main" id="{86A04384-4B9E-466D-8194-4B8206E1D8B4}"/>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hlinkClick r:id="rId3"/>
            <a:extLst>
              <a:ext uri="{FF2B5EF4-FFF2-40B4-BE49-F238E27FC236}">
                <a16:creationId xmlns:a16="http://schemas.microsoft.com/office/drawing/2014/main" id="{7C3FA4C7-3115-4CC1-87DE-20228753F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640458"/>
            <a:ext cx="4523883" cy="2491483"/>
          </a:xfrm>
          <a:prstGeom prst="rect">
            <a:avLst/>
          </a:prstGeom>
        </p:spPr>
      </p:pic>
      <p:sp>
        <p:nvSpPr>
          <p:cNvPr id="11" name="Arrow: Striped Right 10">
            <a:extLst>
              <a:ext uri="{FF2B5EF4-FFF2-40B4-BE49-F238E27FC236}">
                <a16:creationId xmlns:a16="http://schemas.microsoft.com/office/drawing/2014/main" id="{AB36E620-B405-4586-93F6-7210D923864C}"/>
              </a:ext>
            </a:extLst>
          </p:cNvPr>
          <p:cNvSpPr/>
          <p:nvPr/>
        </p:nvSpPr>
        <p:spPr>
          <a:xfrm>
            <a:off x="4068223" y="3617901"/>
            <a:ext cx="2027777" cy="544656"/>
          </a:xfrm>
          <a:prstGeom prst="stripedRightArrow">
            <a:avLst/>
          </a:prstGeom>
          <a:solidFill>
            <a:schemeClr val="bg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8E52C5E-30A7-4BDB-B8C7-E36809179322}"/>
              </a:ext>
            </a:extLst>
          </p:cNvPr>
          <p:cNvSpPr txBox="1"/>
          <p:nvPr/>
        </p:nvSpPr>
        <p:spPr>
          <a:xfrm>
            <a:off x="619125" y="6202040"/>
            <a:ext cx="11048300" cy="415498"/>
          </a:xfrm>
          <a:prstGeom prst="rect">
            <a:avLst/>
          </a:prstGeom>
          <a:noFill/>
        </p:spPr>
        <p:txBody>
          <a:bodyPr wrap="square" rtlCol="0">
            <a:spAutoFit/>
          </a:bodyPr>
          <a:lstStyle/>
          <a:p>
            <a:r>
              <a:rPr lang="en-GB" sz="1050" dirty="0"/>
              <a:t>Copyright © 2021 Becky Stevenson. All rights reserved. Any redistribution or reproduction of part or all of the contents in any form is prohibited. You may not, except with my express written permission, distribute or commercially exploit this content, nor may you transmit it or store it in any other website or other form of electronic retrieval system</a:t>
            </a:r>
          </a:p>
        </p:txBody>
      </p:sp>
    </p:spTree>
    <p:extLst>
      <p:ext uri="{BB962C8B-B14F-4D97-AF65-F5344CB8AC3E}">
        <p14:creationId xmlns:p14="http://schemas.microsoft.com/office/powerpoint/2010/main" val="373633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eedback, Checklist, Job, Gut, Satisfactory, Bad">
            <a:extLst>
              <a:ext uri="{FF2B5EF4-FFF2-40B4-BE49-F238E27FC236}">
                <a16:creationId xmlns:a16="http://schemas.microsoft.com/office/drawing/2014/main" id="{71D03D35-C9B1-42BC-80DE-40A703A80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5D2B64-F753-4779-848B-558F7DE344D0}"/>
              </a:ext>
            </a:extLst>
          </p:cNvPr>
          <p:cNvSpPr>
            <a:spLocks noGrp="1"/>
          </p:cNvSpPr>
          <p:nvPr>
            <p:ph type="title"/>
          </p:nvPr>
        </p:nvSpPr>
        <p:spPr/>
        <p:txBody>
          <a:bodyPr/>
          <a:lstStyle/>
          <a:p>
            <a:r>
              <a:rPr lang="en-GB" b="1" dirty="0"/>
              <a:t>Customer Experience… </a:t>
            </a:r>
          </a:p>
        </p:txBody>
      </p:sp>
      <p:sp>
        <p:nvSpPr>
          <p:cNvPr id="3" name="Content Placeholder 2">
            <a:extLst>
              <a:ext uri="{FF2B5EF4-FFF2-40B4-BE49-F238E27FC236}">
                <a16:creationId xmlns:a16="http://schemas.microsoft.com/office/drawing/2014/main" id="{21659568-7232-4D77-A756-EC3B78789FD0}"/>
              </a:ext>
            </a:extLst>
          </p:cNvPr>
          <p:cNvSpPr>
            <a:spLocks noGrp="1"/>
          </p:cNvSpPr>
          <p:nvPr>
            <p:ph idx="1"/>
          </p:nvPr>
        </p:nvSpPr>
        <p:spPr>
          <a:xfrm>
            <a:off x="5734049" y="5845175"/>
            <a:ext cx="6219825" cy="546100"/>
          </a:xfrm>
        </p:spPr>
        <p:txBody>
          <a:bodyPr>
            <a:noAutofit/>
          </a:bodyPr>
          <a:lstStyle/>
          <a:p>
            <a:pPr marL="0" indent="0">
              <a:buNone/>
            </a:pPr>
            <a:r>
              <a:rPr lang="en-GB" sz="4400" b="1" dirty="0">
                <a:latin typeface="+mj-lt"/>
              </a:rPr>
              <a:t>…is your </a:t>
            </a:r>
            <a:r>
              <a:rPr lang="en-GB" sz="4400" b="1" dirty="0">
                <a:latin typeface="+mj-lt"/>
                <a:ea typeface="+mj-ea"/>
                <a:cs typeface="+mj-cs"/>
              </a:rPr>
              <a:t>number</a:t>
            </a:r>
            <a:r>
              <a:rPr lang="en-GB" sz="4400" b="1" dirty="0">
                <a:latin typeface="+mj-lt"/>
              </a:rPr>
              <a:t> 1 priority </a:t>
            </a:r>
          </a:p>
        </p:txBody>
      </p:sp>
    </p:spTree>
    <p:extLst>
      <p:ext uri="{BB962C8B-B14F-4D97-AF65-F5344CB8AC3E}">
        <p14:creationId xmlns:p14="http://schemas.microsoft.com/office/powerpoint/2010/main" val="1693775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3E68D9A-86E1-4C0E-BBF2-8769D0523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6313655" cy="5696020"/>
          </a:xfrm>
          <a:custGeom>
            <a:avLst/>
            <a:gdLst>
              <a:gd name="connsiteX0" fmla="*/ 0 w 6313655"/>
              <a:gd name="connsiteY0" fmla="*/ 0 h 5696020"/>
              <a:gd name="connsiteX1" fmla="*/ 6313655 w 6313655"/>
              <a:gd name="connsiteY1" fmla="*/ 0 h 5696020"/>
              <a:gd name="connsiteX2" fmla="*/ 3550375 w 6313655"/>
              <a:gd name="connsiteY2" fmla="*/ 5696020 h 5696020"/>
              <a:gd name="connsiteX3" fmla="*/ 0 w 6313655"/>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6313655" h="5696020">
                <a:moveTo>
                  <a:pt x="0" y="0"/>
                </a:moveTo>
                <a:lnTo>
                  <a:pt x="6313655" y="0"/>
                </a:lnTo>
                <a:lnTo>
                  <a:pt x="3550375"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92F32-BFDE-4F6C-9E84-41CFD54C7268}"/>
              </a:ext>
            </a:extLst>
          </p:cNvPr>
          <p:cNvSpPr>
            <a:spLocks noGrp="1"/>
          </p:cNvSpPr>
          <p:nvPr>
            <p:ph type="title"/>
          </p:nvPr>
        </p:nvSpPr>
        <p:spPr>
          <a:xfrm>
            <a:off x="838200" y="926351"/>
            <a:ext cx="3805518" cy="2892625"/>
          </a:xfrm>
        </p:spPr>
        <p:txBody>
          <a:bodyPr anchor="b">
            <a:normAutofit/>
          </a:bodyPr>
          <a:lstStyle/>
          <a:p>
            <a:r>
              <a:rPr lang="en-GB" b="1">
                <a:solidFill>
                  <a:srgbClr val="FFFFFF"/>
                </a:solidFill>
              </a:rPr>
              <a:t>Why….</a:t>
            </a:r>
          </a:p>
        </p:txBody>
      </p:sp>
      <p:sp>
        <p:nvSpPr>
          <p:cNvPr id="3" name="Content Placeholder 2">
            <a:extLst>
              <a:ext uri="{FF2B5EF4-FFF2-40B4-BE49-F238E27FC236}">
                <a16:creationId xmlns:a16="http://schemas.microsoft.com/office/drawing/2014/main" id="{CEC87173-A90B-4492-98FA-82BA944CA9DD}"/>
              </a:ext>
            </a:extLst>
          </p:cNvPr>
          <p:cNvSpPr>
            <a:spLocks noGrp="1"/>
          </p:cNvSpPr>
          <p:nvPr>
            <p:ph idx="1"/>
          </p:nvPr>
        </p:nvSpPr>
        <p:spPr>
          <a:xfrm>
            <a:off x="6313655" y="926351"/>
            <a:ext cx="5040144" cy="5091953"/>
          </a:xfrm>
        </p:spPr>
        <p:txBody>
          <a:bodyPr anchor="ctr">
            <a:normAutofit/>
          </a:bodyPr>
          <a:lstStyle/>
          <a:p>
            <a:pPr marL="0" indent="0">
              <a:buNone/>
            </a:pPr>
            <a:r>
              <a:rPr lang="en-GB" dirty="0">
                <a:solidFill>
                  <a:schemeClr val="bg1"/>
                </a:solidFill>
              </a:rPr>
              <a:t>65% of buyers find a positive experience with a brand to be more influential than great advertising</a:t>
            </a:r>
          </a:p>
          <a:p>
            <a:endParaRPr lang="en-GB" sz="2000" dirty="0">
              <a:solidFill>
                <a:schemeClr val="bg1"/>
              </a:solidFill>
            </a:endParaRPr>
          </a:p>
        </p:txBody>
      </p:sp>
    </p:spTree>
    <p:extLst>
      <p:ext uri="{BB962C8B-B14F-4D97-AF65-F5344CB8AC3E}">
        <p14:creationId xmlns:p14="http://schemas.microsoft.com/office/powerpoint/2010/main" val="233043223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3E68D9A-86E1-4C0E-BBF2-8769D0523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6313655" cy="5696020"/>
          </a:xfrm>
          <a:custGeom>
            <a:avLst/>
            <a:gdLst>
              <a:gd name="connsiteX0" fmla="*/ 0 w 6313655"/>
              <a:gd name="connsiteY0" fmla="*/ 0 h 5696020"/>
              <a:gd name="connsiteX1" fmla="*/ 6313655 w 6313655"/>
              <a:gd name="connsiteY1" fmla="*/ 0 h 5696020"/>
              <a:gd name="connsiteX2" fmla="*/ 3550375 w 6313655"/>
              <a:gd name="connsiteY2" fmla="*/ 5696020 h 5696020"/>
              <a:gd name="connsiteX3" fmla="*/ 0 w 6313655"/>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6313655" h="5696020">
                <a:moveTo>
                  <a:pt x="0" y="0"/>
                </a:moveTo>
                <a:lnTo>
                  <a:pt x="6313655" y="0"/>
                </a:lnTo>
                <a:lnTo>
                  <a:pt x="3550375"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92F32-BFDE-4F6C-9E84-41CFD54C7268}"/>
              </a:ext>
            </a:extLst>
          </p:cNvPr>
          <p:cNvSpPr>
            <a:spLocks noGrp="1"/>
          </p:cNvSpPr>
          <p:nvPr>
            <p:ph type="title"/>
          </p:nvPr>
        </p:nvSpPr>
        <p:spPr>
          <a:xfrm>
            <a:off x="838200" y="926351"/>
            <a:ext cx="3805518" cy="2892625"/>
          </a:xfrm>
        </p:spPr>
        <p:txBody>
          <a:bodyPr anchor="b">
            <a:normAutofit/>
          </a:bodyPr>
          <a:lstStyle/>
          <a:p>
            <a:r>
              <a:rPr lang="en-GB" b="1">
                <a:solidFill>
                  <a:srgbClr val="FFFFFF"/>
                </a:solidFill>
              </a:rPr>
              <a:t>Why….</a:t>
            </a:r>
          </a:p>
        </p:txBody>
      </p:sp>
      <p:sp>
        <p:nvSpPr>
          <p:cNvPr id="3" name="Content Placeholder 2">
            <a:extLst>
              <a:ext uri="{FF2B5EF4-FFF2-40B4-BE49-F238E27FC236}">
                <a16:creationId xmlns:a16="http://schemas.microsoft.com/office/drawing/2014/main" id="{CEC87173-A90B-4492-98FA-82BA944CA9DD}"/>
              </a:ext>
            </a:extLst>
          </p:cNvPr>
          <p:cNvSpPr>
            <a:spLocks noGrp="1"/>
          </p:cNvSpPr>
          <p:nvPr>
            <p:ph idx="1"/>
          </p:nvPr>
        </p:nvSpPr>
        <p:spPr>
          <a:xfrm>
            <a:off x="6313655" y="926351"/>
            <a:ext cx="5040144" cy="5091953"/>
          </a:xfrm>
        </p:spPr>
        <p:txBody>
          <a:bodyPr anchor="ctr">
            <a:normAutofit/>
          </a:bodyPr>
          <a:lstStyle/>
          <a:p>
            <a:pPr marL="0" indent="0">
              <a:buNone/>
            </a:pPr>
            <a:r>
              <a:rPr lang="en-GB" dirty="0">
                <a:solidFill>
                  <a:schemeClr val="bg1"/>
                </a:solidFill>
              </a:rPr>
              <a:t>73% of buyers state customer experience as an important factor in purchasing decisions</a:t>
            </a:r>
          </a:p>
          <a:p>
            <a:endParaRPr lang="en-GB" sz="2000" dirty="0">
              <a:solidFill>
                <a:schemeClr val="bg1"/>
              </a:solidFill>
            </a:endParaRPr>
          </a:p>
        </p:txBody>
      </p:sp>
    </p:spTree>
    <p:extLst>
      <p:ext uri="{BB962C8B-B14F-4D97-AF65-F5344CB8AC3E}">
        <p14:creationId xmlns:p14="http://schemas.microsoft.com/office/powerpoint/2010/main" val="109976999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3E68D9A-86E1-4C0E-BBF2-8769D0523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6313655" cy="5696020"/>
          </a:xfrm>
          <a:custGeom>
            <a:avLst/>
            <a:gdLst>
              <a:gd name="connsiteX0" fmla="*/ 0 w 6313655"/>
              <a:gd name="connsiteY0" fmla="*/ 0 h 5696020"/>
              <a:gd name="connsiteX1" fmla="*/ 6313655 w 6313655"/>
              <a:gd name="connsiteY1" fmla="*/ 0 h 5696020"/>
              <a:gd name="connsiteX2" fmla="*/ 3550375 w 6313655"/>
              <a:gd name="connsiteY2" fmla="*/ 5696020 h 5696020"/>
              <a:gd name="connsiteX3" fmla="*/ 0 w 6313655"/>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6313655" h="5696020">
                <a:moveTo>
                  <a:pt x="0" y="0"/>
                </a:moveTo>
                <a:lnTo>
                  <a:pt x="6313655" y="0"/>
                </a:lnTo>
                <a:lnTo>
                  <a:pt x="3550375"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92F32-BFDE-4F6C-9E84-41CFD54C7268}"/>
              </a:ext>
            </a:extLst>
          </p:cNvPr>
          <p:cNvSpPr>
            <a:spLocks noGrp="1"/>
          </p:cNvSpPr>
          <p:nvPr>
            <p:ph type="title"/>
          </p:nvPr>
        </p:nvSpPr>
        <p:spPr>
          <a:xfrm>
            <a:off x="838200" y="926351"/>
            <a:ext cx="3805518" cy="2892625"/>
          </a:xfrm>
        </p:spPr>
        <p:txBody>
          <a:bodyPr anchor="b">
            <a:normAutofit/>
          </a:bodyPr>
          <a:lstStyle/>
          <a:p>
            <a:r>
              <a:rPr lang="en-GB" b="1">
                <a:solidFill>
                  <a:srgbClr val="FFFFFF"/>
                </a:solidFill>
              </a:rPr>
              <a:t>Why….</a:t>
            </a:r>
          </a:p>
        </p:txBody>
      </p:sp>
      <p:sp>
        <p:nvSpPr>
          <p:cNvPr id="3" name="Content Placeholder 2">
            <a:extLst>
              <a:ext uri="{FF2B5EF4-FFF2-40B4-BE49-F238E27FC236}">
                <a16:creationId xmlns:a16="http://schemas.microsoft.com/office/drawing/2014/main" id="{CEC87173-A90B-4492-98FA-82BA944CA9DD}"/>
              </a:ext>
            </a:extLst>
          </p:cNvPr>
          <p:cNvSpPr>
            <a:spLocks noGrp="1"/>
          </p:cNvSpPr>
          <p:nvPr>
            <p:ph idx="1"/>
          </p:nvPr>
        </p:nvSpPr>
        <p:spPr>
          <a:xfrm>
            <a:off x="6313655" y="926351"/>
            <a:ext cx="5040144" cy="5091953"/>
          </a:xfrm>
        </p:spPr>
        <p:txBody>
          <a:bodyPr anchor="ctr">
            <a:normAutofit/>
          </a:bodyPr>
          <a:lstStyle/>
          <a:p>
            <a:pPr marL="0" indent="0">
              <a:buNone/>
            </a:pPr>
            <a:r>
              <a:rPr lang="en-GB" dirty="0">
                <a:solidFill>
                  <a:schemeClr val="bg1"/>
                </a:solidFill>
              </a:rPr>
              <a:t>67% of customers leave because of a bad experience… but only 1 in 26 complain</a:t>
            </a:r>
          </a:p>
          <a:p>
            <a:endParaRPr lang="en-GB" sz="2000" dirty="0">
              <a:solidFill>
                <a:schemeClr val="bg1"/>
              </a:solidFill>
            </a:endParaRPr>
          </a:p>
        </p:txBody>
      </p:sp>
    </p:spTree>
    <p:extLst>
      <p:ext uri="{BB962C8B-B14F-4D97-AF65-F5344CB8AC3E}">
        <p14:creationId xmlns:p14="http://schemas.microsoft.com/office/powerpoint/2010/main" val="187015007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53E68D9A-86E1-4C0E-BBF2-8769D0523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6313655" cy="5696020"/>
          </a:xfrm>
          <a:custGeom>
            <a:avLst/>
            <a:gdLst>
              <a:gd name="connsiteX0" fmla="*/ 0 w 6313655"/>
              <a:gd name="connsiteY0" fmla="*/ 0 h 5696020"/>
              <a:gd name="connsiteX1" fmla="*/ 6313655 w 6313655"/>
              <a:gd name="connsiteY1" fmla="*/ 0 h 5696020"/>
              <a:gd name="connsiteX2" fmla="*/ 3550375 w 6313655"/>
              <a:gd name="connsiteY2" fmla="*/ 5696020 h 5696020"/>
              <a:gd name="connsiteX3" fmla="*/ 0 w 6313655"/>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6313655" h="5696020">
                <a:moveTo>
                  <a:pt x="0" y="0"/>
                </a:moveTo>
                <a:lnTo>
                  <a:pt x="6313655" y="0"/>
                </a:lnTo>
                <a:lnTo>
                  <a:pt x="3550375"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992F32-BFDE-4F6C-9E84-41CFD54C7268}"/>
              </a:ext>
            </a:extLst>
          </p:cNvPr>
          <p:cNvSpPr>
            <a:spLocks noGrp="1"/>
          </p:cNvSpPr>
          <p:nvPr>
            <p:ph type="title"/>
          </p:nvPr>
        </p:nvSpPr>
        <p:spPr>
          <a:xfrm>
            <a:off x="838200" y="926351"/>
            <a:ext cx="3805518" cy="2892625"/>
          </a:xfrm>
        </p:spPr>
        <p:txBody>
          <a:bodyPr vert="horz" lIns="91440" tIns="45720" rIns="91440" bIns="45720" rtlCol="0" anchor="b">
            <a:normAutofit/>
          </a:bodyPr>
          <a:lstStyle/>
          <a:p>
            <a:r>
              <a:rPr lang="en-US" b="1" kern="1200">
                <a:solidFill>
                  <a:srgbClr val="FFFFFF"/>
                </a:solidFill>
                <a:latin typeface="+mj-lt"/>
                <a:ea typeface="+mj-ea"/>
                <a:cs typeface="+mj-cs"/>
              </a:rPr>
              <a:t>Why….</a:t>
            </a:r>
          </a:p>
        </p:txBody>
      </p:sp>
      <p:sp>
        <p:nvSpPr>
          <p:cNvPr id="3" name="Content Placeholder 2">
            <a:extLst>
              <a:ext uri="{FF2B5EF4-FFF2-40B4-BE49-F238E27FC236}">
                <a16:creationId xmlns:a16="http://schemas.microsoft.com/office/drawing/2014/main" id="{CEC87173-A90B-4492-98FA-82BA944CA9DD}"/>
              </a:ext>
            </a:extLst>
          </p:cNvPr>
          <p:cNvSpPr>
            <a:spLocks noGrp="1"/>
          </p:cNvSpPr>
          <p:nvPr>
            <p:ph idx="1"/>
          </p:nvPr>
        </p:nvSpPr>
        <p:spPr>
          <a:xfrm>
            <a:off x="6313655" y="926351"/>
            <a:ext cx="5040144" cy="5091953"/>
          </a:xfrm>
        </p:spPr>
        <p:txBody>
          <a:bodyPr vert="horz" lIns="91440" tIns="45720" rIns="91440" bIns="45720" rtlCol="0" anchor="ctr">
            <a:normAutofit/>
          </a:bodyPr>
          <a:lstStyle/>
          <a:p>
            <a:pPr marL="0" indent="0">
              <a:buNone/>
            </a:pPr>
            <a:r>
              <a:rPr lang="en-US" kern="1200" dirty="0">
                <a:solidFill>
                  <a:schemeClr val="bg1"/>
                </a:solidFill>
                <a:latin typeface="+mn-lt"/>
                <a:ea typeface="+mn-ea"/>
                <a:cs typeface="+mn-cs"/>
              </a:rPr>
              <a:t>86% of buyers are willing to pay more for a great customer experience</a:t>
            </a:r>
          </a:p>
        </p:txBody>
      </p:sp>
    </p:spTree>
    <p:extLst>
      <p:ext uri="{BB962C8B-B14F-4D97-AF65-F5344CB8AC3E}">
        <p14:creationId xmlns:p14="http://schemas.microsoft.com/office/powerpoint/2010/main" val="18149180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8EAE-0C74-449B-94B0-85A06D08E568}"/>
              </a:ext>
            </a:extLst>
          </p:cNvPr>
          <p:cNvSpPr>
            <a:spLocks noGrp="1"/>
          </p:cNvSpPr>
          <p:nvPr>
            <p:ph type="title"/>
          </p:nvPr>
        </p:nvSpPr>
        <p:spPr>
          <a:xfrm>
            <a:off x="838200" y="365126"/>
            <a:ext cx="10515600" cy="734328"/>
          </a:xfrm>
        </p:spPr>
        <p:txBody>
          <a:bodyPr/>
          <a:lstStyle/>
          <a:p>
            <a:r>
              <a:rPr lang="en-GB" dirty="0"/>
              <a:t>Buying journey</a:t>
            </a:r>
          </a:p>
        </p:txBody>
      </p:sp>
      <p:sp>
        <p:nvSpPr>
          <p:cNvPr id="4" name="Arrow: Up 3">
            <a:extLst>
              <a:ext uri="{FF2B5EF4-FFF2-40B4-BE49-F238E27FC236}">
                <a16:creationId xmlns:a16="http://schemas.microsoft.com/office/drawing/2014/main" id="{15039632-7E01-4585-8098-04777FBA2332}"/>
              </a:ext>
            </a:extLst>
          </p:cNvPr>
          <p:cNvSpPr/>
          <p:nvPr/>
        </p:nvSpPr>
        <p:spPr>
          <a:xfrm>
            <a:off x="1533418" y="1767155"/>
            <a:ext cx="1037689" cy="4109663"/>
          </a:xfrm>
          <a:prstGeom prst="up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A17AA7E-2ED1-460E-B472-3ACBEE0DB860}"/>
              </a:ext>
            </a:extLst>
          </p:cNvPr>
          <p:cNvSpPr txBox="1"/>
          <p:nvPr/>
        </p:nvSpPr>
        <p:spPr>
          <a:xfrm>
            <a:off x="1795557" y="2604229"/>
            <a:ext cx="513410" cy="2804845"/>
          </a:xfrm>
          <a:prstGeom prst="rect">
            <a:avLst/>
          </a:prstGeom>
          <a:noFill/>
        </p:spPr>
        <p:txBody>
          <a:bodyPr vert="wordArtVert" wrap="square" rtlCol="0">
            <a:spAutoFit/>
          </a:bodyPr>
          <a:lstStyle/>
          <a:p>
            <a:r>
              <a:rPr lang="en-GB" dirty="0">
                <a:solidFill>
                  <a:schemeClr val="bg1"/>
                </a:solidFill>
              </a:rPr>
              <a:t>Emotion</a:t>
            </a:r>
            <a:r>
              <a:rPr lang="en-GB" dirty="0"/>
              <a:t> </a:t>
            </a:r>
          </a:p>
        </p:txBody>
      </p:sp>
      <p:sp>
        <p:nvSpPr>
          <p:cNvPr id="6" name="Arrow: Right 5">
            <a:extLst>
              <a:ext uri="{FF2B5EF4-FFF2-40B4-BE49-F238E27FC236}">
                <a16:creationId xmlns:a16="http://schemas.microsoft.com/office/drawing/2014/main" id="{B6262B89-1AB0-4ED7-B971-9302FBBDB880}"/>
              </a:ext>
            </a:extLst>
          </p:cNvPr>
          <p:cNvSpPr/>
          <p:nvPr/>
        </p:nvSpPr>
        <p:spPr>
          <a:xfrm>
            <a:off x="2311684" y="5178176"/>
            <a:ext cx="7346023" cy="91440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Financial investment</a:t>
            </a:r>
          </a:p>
        </p:txBody>
      </p:sp>
      <p:sp>
        <p:nvSpPr>
          <p:cNvPr id="7" name="TextBox 6">
            <a:extLst>
              <a:ext uri="{FF2B5EF4-FFF2-40B4-BE49-F238E27FC236}">
                <a16:creationId xmlns:a16="http://schemas.microsoft.com/office/drawing/2014/main" id="{543BF419-A55F-40CD-81EB-CBB0B58C871B}"/>
              </a:ext>
            </a:extLst>
          </p:cNvPr>
          <p:cNvSpPr txBox="1"/>
          <p:nvPr/>
        </p:nvSpPr>
        <p:spPr>
          <a:xfrm>
            <a:off x="2394949" y="4695827"/>
            <a:ext cx="667820" cy="369332"/>
          </a:xfrm>
          <a:prstGeom prst="rect">
            <a:avLst/>
          </a:prstGeom>
          <a:solidFill>
            <a:schemeClr val="accent6"/>
          </a:solidFill>
        </p:spPr>
        <p:txBody>
          <a:bodyPr wrap="square" rtlCol="0">
            <a:spAutoFit/>
          </a:bodyPr>
          <a:lstStyle/>
          <a:p>
            <a:r>
              <a:rPr lang="en-GB" dirty="0"/>
              <a:t>Book</a:t>
            </a:r>
          </a:p>
        </p:txBody>
      </p:sp>
      <p:sp>
        <p:nvSpPr>
          <p:cNvPr id="8" name="TextBox 7">
            <a:extLst>
              <a:ext uri="{FF2B5EF4-FFF2-40B4-BE49-F238E27FC236}">
                <a16:creationId xmlns:a16="http://schemas.microsoft.com/office/drawing/2014/main" id="{453340D7-4858-4489-B056-63E4C99E574E}"/>
              </a:ext>
            </a:extLst>
          </p:cNvPr>
          <p:cNvSpPr txBox="1"/>
          <p:nvPr/>
        </p:nvSpPr>
        <p:spPr>
          <a:xfrm>
            <a:off x="4868239" y="3637320"/>
            <a:ext cx="667820" cy="369332"/>
          </a:xfrm>
          <a:prstGeom prst="rect">
            <a:avLst/>
          </a:prstGeom>
          <a:solidFill>
            <a:schemeClr val="accent2"/>
          </a:solidFill>
        </p:spPr>
        <p:txBody>
          <a:bodyPr wrap="square" rtlCol="0">
            <a:spAutoFit/>
          </a:bodyPr>
          <a:lstStyle/>
          <a:p>
            <a:r>
              <a:rPr lang="en-GB" dirty="0"/>
              <a:t>Car</a:t>
            </a:r>
          </a:p>
        </p:txBody>
      </p:sp>
      <p:sp>
        <p:nvSpPr>
          <p:cNvPr id="9" name="TextBox 8">
            <a:extLst>
              <a:ext uri="{FF2B5EF4-FFF2-40B4-BE49-F238E27FC236}">
                <a16:creationId xmlns:a16="http://schemas.microsoft.com/office/drawing/2014/main" id="{901346FD-2EA5-46E7-8D22-4E89687253BA}"/>
              </a:ext>
            </a:extLst>
          </p:cNvPr>
          <p:cNvSpPr txBox="1"/>
          <p:nvPr/>
        </p:nvSpPr>
        <p:spPr>
          <a:xfrm>
            <a:off x="7650822" y="2150833"/>
            <a:ext cx="845905" cy="369332"/>
          </a:xfrm>
          <a:prstGeom prst="rect">
            <a:avLst/>
          </a:prstGeom>
          <a:solidFill>
            <a:srgbClr val="FF0000"/>
          </a:solidFill>
        </p:spPr>
        <p:txBody>
          <a:bodyPr wrap="square" rtlCol="0">
            <a:spAutoFit/>
          </a:bodyPr>
          <a:lstStyle/>
          <a:p>
            <a:r>
              <a:rPr lang="en-GB" dirty="0"/>
              <a:t>House</a:t>
            </a:r>
          </a:p>
        </p:txBody>
      </p:sp>
      <p:sp>
        <p:nvSpPr>
          <p:cNvPr id="11" name="TextBox 10">
            <a:extLst>
              <a:ext uri="{FF2B5EF4-FFF2-40B4-BE49-F238E27FC236}">
                <a16:creationId xmlns:a16="http://schemas.microsoft.com/office/drawing/2014/main" id="{BC45DF5F-C992-42A8-8419-E9755E34AC05}"/>
              </a:ext>
            </a:extLst>
          </p:cNvPr>
          <p:cNvSpPr txBox="1"/>
          <p:nvPr/>
        </p:nvSpPr>
        <p:spPr>
          <a:xfrm>
            <a:off x="1718352" y="1382673"/>
            <a:ext cx="667820" cy="369332"/>
          </a:xfrm>
          <a:prstGeom prst="rect">
            <a:avLst/>
          </a:prstGeom>
          <a:noFill/>
        </p:spPr>
        <p:txBody>
          <a:bodyPr wrap="square" rtlCol="0">
            <a:spAutoFit/>
          </a:bodyPr>
          <a:lstStyle/>
          <a:p>
            <a:r>
              <a:rPr lang="en-GB" dirty="0"/>
              <a:t>High</a:t>
            </a:r>
          </a:p>
        </p:txBody>
      </p:sp>
      <p:sp>
        <p:nvSpPr>
          <p:cNvPr id="12" name="TextBox 11">
            <a:extLst>
              <a:ext uri="{FF2B5EF4-FFF2-40B4-BE49-F238E27FC236}">
                <a16:creationId xmlns:a16="http://schemas.microsoft.com/office/drawing/2014/main" id="{4389C156-724A-4FF9-B3F6-55DC4FE8C998}"/>
              </a:ext>
            </a:extLst>
          </p:cNvPr>
          <p:cNvSpPr txBox="1"/>
          <p:nvPr/>
        </p:nvSpPr>
        <p:spPr>
          <a:xfrm>
            <a:off x="9768153" y="5450710"/>
            <a:ext cx="667820" cy="369332"/>
          </a:xfrm>
          <a:prstGeom prst="rect">
            <a:avLst/>
          </a:prstGeom>
          <a:noFill/>
        </p:spPr>
        <p:txBody>
          <a:bodyPr wrap="square" rtlCol="0">
            <a:spAutoFit/>
          </a:bodyPr>
          <a:lstStyle/>
          <a:p>
            <a:r>
              <a:rPr lang="en-GB" dirty="0"/>
              <a:t>High</a:t>
            </a:r>
          </a:p>
        </p:txBody>
      </p:sp>
      <p:sp>
        <p:nvSpPr>
          <p:cNvPr id="13" name="TextBox 12">
            <a:extLst>
              <a:ext uri="{FF2B5EF4-FFF2-40B4-BE49-F238E27FC236}">
                <a16:creationId xmlns:a16="http://schemas.microsoft.com/office/drawing/2014/main" id="{AD5E5AE7-0A27-435A-A514-828FE8D06ED9}"/>
              </a:ext>
            </a:extLst>
          </p:cNvPr>
          <p:cNvSpPr txBox="1"/>
          <p:nvPr/>
        </p:nvSpPr>
        <p:spPr>
          <a:xfrm>
            <a:off x="9236467" y="729465"/>
            <a:ext cx="2722651" cy="3170099"/>
          </a:xfrm>
          <a:prstGeom prst="rect">
            <a:avLst/>
          </a:prstGeom>
          <a:noFill/>
        </p:spPr>
        <p:txBody>
          <a:bodyPr wrap="square" rtlCol="0">
            <a:spAutoFit/>
          </a:bodyPr>
          <a:lstStyle/>
          <a:p>
            <a:r>
              <a:rPr lang="en-GB" sz="2000" dirty="0"/>
              <a:t>The Customer journey needs to be adapted according to the emotional and financial investment</a:t>
            </a:r>
            <a:br>
              <a:rPr lang="en-GB" sz="2000" dirty="0"/>
            </a:br>
            <a:endParaRPr lang="en-GB" sz="2000" dirty="0"/>
          </a:p>
          <a:p>
            <a:r>
              <a:rPr lang="en-GB" sz="2000" dirty="0"/>
              <a:t> …but remember ever one is different and it depends on your client type</a:t>
            </a:r>
          </a:p>
        </p:txBody>
      </p:sp>
      <p:sp>
        <p:nvSpPr>
          <p:cNvPr id="14" name="TextBox 13">
            <a:extLst>
              <a:ext uri="{FF2B5EF4-FFF2-40B4-BE49-F238E27FC236}">
                <a16:creationId xmlns:a16="http://schemas.microsoft.com/office/drawing/2014/main" id="{7DAF09D7-4AD6-4B12-A63C-280E897EE65B}"/>
              </a:ext>
            </a:extLst>
          </p:cNvPr>
          <p:cNvSpPr txBox="1"/>
          <p:nvPr/>
        </p:nvSpPr>
        <p:spPr>
          <a:xfrm>
            <a:off x="1718352" y="5926024"/>
            <a:ext cx="667820" cy="369332"/>
          </a:xfrm>
          <a:prstGeom prst="rect">
            <a:avLst/>
          </a:prstGeom>
          <a:noFill/>
        </p:spPr>
        <p:txBody>
          <a:bodyPr wrap="square" rtlCol="0">
            <a:spAutoFit/>
          </a:bodyPr>
          <a:lstStyle/>
          <a:p>
            <a:r>
              <a:rPr lang="en-GB" dirty="0"/>
              <a:t>Low</a:t>
            </a:r>
          </a:p>
        </p:txBody>
      </p:sp>
    </p:spTree>
    <p:extLst>
      <p:ext uri="{BB962C8B-B14F-4D97-AF65-F5344CB8AC3E}">
        <p14:creationId xmlns:p14="http://schemas.microsoft.com/office/powerpoint/2010/main" val="187826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3E68D9A-86E1-4C0E-BBF2-8769D0523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3805"/>
            <a:ext cx="6313655" cy="5696020"/>
          </a:xfrm>
          <a:custGeom>
            <a:avLst/>
            <a:gdLst>
              <a:gd name="connsiteX0" fmla="*/ 0 w 6313655"/>
              <a:gd name="connsiteY0" fmla="*/ 0 h 5696020"/>
              <a:gd name="connsiteX1" fmla="*/ 6313655 w 6313655"/>
              <a:gd name="connsiteY1" fmla="*/ 0 h 5696020"/>
              <a:gd name="connsiteX2" fmla="*/ 3550375 w 6313655"/>
              <a:gd name="connsiteY2" fmla="*/ 5696020 h 5696020"/>
              <a:gd name="connsiteX3" fmla="*/ 0 w 6313655"/>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6313655" h="5696020">
                <a:moveTo>
                  <a:pt x="0" y="0"/>
                </a:moveTo>
                <a:lnTo>
                  <a:pt x="6313655" y="0"/>
                </a:lnTo>
                <a:lnTo>
                  <a:pt x="3550375"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98D84-4FF6-469C-B19C-A11B556DFB44}"/>
              </a:ext>
            </a:extLst>
          </p:cNvPr>
          <p:cNvSpPr>
            <a:spLocks noGrp="1"/>
          </p:cNvSpPr>
          <p:nvPr>
            <p:ph type="title"/>
          </p:nvPr>
        </p:nvSpPr>
        <p:spPr>
          <a:xfrm>
            <a:off x="838200" y="926351"/>
            <a:ext cx="3805518" cy="2892625"/>
          </a:xfrm>
        </p:spPr>
        <p:txBody>
          <a:bodyPr vert="horz" lIns="91440" tIns="45720" rIns="91440" bIns="45720" rtlCol="0" anchor="b">
            <a:normAutofit/>
          </a:bodyPr>
          <a:lstStyle/>
          <a:p>
            <a:r>
              <a:rPr lang="en-US" b="1" kern="1200">
                <a:solidFill>
                  <a:srgbClr val="FFFFFF"/>
                </a:solidFill>
                <a:latin typeface="+mj-lt"/>
                <a:ea typeface="+mj-ea"/>
                <a:cs typeface="+mj-cs"/>
              </a:rPr>
              <a:t>Example Customer Journey…</a:t>
            </a:r>
          </a:p>
        </p:txBody>
      </p:sp>
      <p:sp>
        <p:nvSpPr>
          <p:cNvPr id="3" name="Content Placeholder 2">
            <a:extLst>
              <a:ext uri="{FF2B5EF4-FFF2-40B4-BE49-F238E27FC236}">
                <a16:creationId xmlns:a16="http://schemas.microsoft.com/office/drawing/2014/main" id="{346C4DBD-45D8-4018-ADA0-D77A9EC69112}"/>
              </a:ext>
            </a:extLst>
          </p:cNvPr>
          <p:cNvSpPr>
            <a:spLocks noGrp="1"/>
          </p:cNvSpPr>
          <p:nvPr>
            <p:ph idx="1"/>
          </p:nvPr>
        </p:nvSpPr>
        <p:spPr>
          <a:xfrm>
            <a:off x="6313655" y="926351"/>
            <a:ext cx="5040144" cy="5091953"/>
          </a:xfrm>
        </p:spPr>
        <p:txBody>
          <a:bodyPr vert="horz" lIns="91440" tIns="45720" rIns="91440" bIns="45720" rtlCol="0" anchor="ctr">
            <a:normAutofit/>
          </a:bodyPr>
          <a:lstStyle/>
          <a:p>
            <a:pPr marL="0" indent="0">
              <a:buNone/>
            </a:pPr>
            <a:r>
              <a:rPr lang="en-US" kern="1200" dirty="0">
                <a:solidFill>
                  <a:schemeClr val="bg1"/>
                </a:solidFill>
                <a:latin typeface="+mn-lt"/>
                <a:ea typeface="+mn-ea"/>
                <a:cs typeface="+mn-cs"/>
              </a:rPr>
              <a:t>Let’s take a walk through of a real life example and see the touch points…</a:t>
            </a:r>
          </a:p>
        </p:txBody>
      </p:sp>
    </p:spTree>
    <p:extLst>
      <p:ext uri="{BB962C8B-B14F-4D97-AF65-F5344CB8AC3E}">
        <p14:creationId xmlns:p14="http://schemas.microsoft.com/office/powerpoint/2010/main" val="417113997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10125</TotalTime>
  <Words>506</Words>
  <Application>Microsoft Office PowerPoint</Application>
  <PresentationFormat>Widescreen</PresentationFormat>
  <Paragraphs>90</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Becky Stevenson</vt:lpstr>
      <vt:lpstr>Customer Journey:  </vt:lpstr>
      <vt:lpstr>Customer Experience… </vt:lpstr>
      <vt:lpstr>Why….</vt:lpstr>
      <vt:lpstr>Why….</vt:lpstr>
      <vt:lpstr>Why….</vt:lpstr>
      <vt:lpstr>Why….</vt:lpstr>
      <vt:lpstr>Buying journey</vt:lpstr>
      <vt:lpstr>Example Customer Journey…</vt:lpstr>
      <vt:lpstr>PowerPoint Presentation</vt:lpstr>
      <vt:lpstr>Finding an estate agent to sell our flat…</vt:lpstr>
      <vt:lpstr>Who we choose</vt:lpstr>
      <vt:lpstr>PowerPoint Presentation</vt:lpstr>
      <vt:lpstr>Customer Journey: The key areas</vt:lpstr>
      <vt:lpstr>PowerPoint Presentation</vt:lpstr>
      <vt:lpstr>PowerPoint Presentation</vt:lpstr>
      <vt:lpstr>Your touch points</vt:lpstr>
      <vt:lpstr>Homework</vt:lpstr>
      <vt:lpstr>Remember the basics…</vt:lpstr>
      <vt:lpstr>PowerPoint Presentation</vt:lpstr>
      <vt:lpstr>Connect with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Becky Stevenson</dc:title>
  <dc:creator>Becky Stevenson</dc:creator>
  <cp:lastModifiedBy>Fran Noble</cp:lastModifiedBy>
  <cp:revision>16</cp:revision>
  <cp:lastPrinted>2021-05-14T20:56:11Z</cp:lastPrinted>
  <dcterms:created xsi:type="dcterms:W3CDTF">2020-10-01T19:04:37Z</dcterms:created>
  <dcterms:modified xsi:type="dcterms:W3CDTF">2021-05-25T11:23:41Z</dcterms:modified>
</cp:coreProperties>
</file>